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8"/>
  </p:notesMasterIdLst>
  <p:handoutMasterIdLst>
    <p:handoutMasterId r:id="rId19"/>
  </p:handoutMasterIdLst>
  <p:sldIdLst>
    <p:sldId id="256" r:id="rId2"/>
    <p:sldId id="344" r:id="rId3"/>
    <p:sldId id="333" r:id="rId4"/>
    <p:sldId id="338" r:id="rId5"/>
    <p:sldId id="326" r:id="rId6"/>
    <p:sldId id="329" r:id="rId7"/>
    <p:sldId id="324" r:id="rId8"/>
    <p:sldId id="325" r:id="rId9"/>
    <p:sldId id="323" r:id="rId10"/>
    <p:sldId id="342" r:id="rId11"/>
    <p:sldId id="343" r:id="rId12"/>
    <p:sldId id="328" r:id="rId13"/>
    <p:sldId id="332" r:id="rId14"/>
    <p:sldId id="341" r:id="rId15"/>
    <p:sldId id="345" r:id="rId16"/>
    <p:sldId id="340" r:id="rId1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12" charset="-128"/>
        <a:cs typeface="+mn-cs"/>
      </a:defRPr>
    </a:lvl5pPr>
    <a:lvl6pPr marL="2286000" algn="l" defTabSz="914400" rtl="0" eaLnBrk="1" latinLnBrk="0" hangingPunct="1">
      <a:defRPr sz="2400" kern="1200">
        <a:solidFill>
          <a:schemeClr val="tx1"/>
        </a:solidFill>
        <a:latin typeface="Arial" charset="0"/>
        <a:ea typeface="ＭＳ Ｐゴシック" pitchFamily="-112" charset="-128"/>
        <a:cs typeface="+mn-cs"/>
      </a:defRPr>
    </a:lvl6pPr>
    <a:lvl7pPr marL="2743200" algn="l" defTabSz="914400" rtl="0" eaLnBrk="1" latinLnBrk="0" hangingPunct="1">
      <a:defRPr sz="2400" kern="1200">
        <a:solidFill>
          <a:schemeClr val="tx1"/>
        </a:solidFill>
        <a:latin typeface="Arial" charset="0"/>
        <a:ea typeface="ＭＳ Ｐゴシック" pitchFamily="-112" charset="-128"/>
        <a:cs typeface="+mn-cs"/>
      </a:defRPr>
    </a:lvl7pPr>
    <a:lvl8pPr marL="3200400" algn="l" defTabSz="914400" rtl="0" eaLnBrk="1" latinLnBrk="0" hangingPunct="1">
      <a:defRPr sz="2400" kern="1200">
        <a:solidFill>
          <a:schemeClr val="tx1"/>
        </a:solidFill>
        <a:latin typeface="Arial" charset="0"/>
        <a:ea typeface="ＭＳ Ｐゴシック" pitchFamily="-112" charset="-128"/>
        <a:cs typeface="+mn-cs"/>
      </a:defRPr>
    </a:lvl8pPr>
    <a:lvl9pPr marL="3657600" algn="l" defTabSz="914400" rtl="0" eaLnBrk="1" latinLnBrk="0" hangingPunct="1">
      <a:defRPr sz="2400" kern="1200">
        <a:solidFill>
          <a:schemeClr val="tx1"/>
        </a:solidFill>
        <a:latin typeface="Arial" charset="0"/>
        <a:ea typeface="ＭＳ Ｐゴシック" pitchFamily="-112"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59A00F-F8F5-9ED2-4369-7133DDBE205A}" name="Harrison, Nick" initials="NH" userId="S::NJH107@pitt.edu::1c4dd0e5-4003-4fb1-86de-6527bf30ec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5E"/>
    <a:srgbClr val="76643E"/>
    <a:srgbClr val="948151"/>
    <a:srgbClr val="A9852A"/>
    <a:srgbClr val="0000CC"/>
    <a:srgbClr val="0059C4"/>
    <a:srgbClr val="57A3FF"/>
    <a:srgbClr val="6699FF"/>
    <a:srgbClr val="CDB97D"/>
    <a:srgbClr val="C3C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301A93-DA83-4F9A-8E19-5B641B167CE3}" v="19" dt="2026-01-23T18:36:59.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5" d="100"/>
          <a:sy n="115" d="100"/>
        </p:scale>
        <p:origin x="103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Sarah Lynn" userId="e0237c71-0b2e-4ed9-b42a-f06197e84086" providerId="ADAL" clId="{0023A8C3-C3AE-47BE-99F5-A651A5945BB2}"/>
    <pc:docChg chg="modSld">
      <pc:chgData name="Shannon, Sarah Lynn" userId="e0237c71-0b2e-4ed9-b42a-f06197e84086" providerId="ADAL" clId="{0023A8C3-C3AE-47BE-99F5-A651A5945BB2}" dt="2026-01-23T18:37:28.862" v="59" actId="207"/>
      <pc:docMkLst>
        <pc:docMk/>
      </pc:docMkLst>
      <pc:sldChg chg="addSp delSp modSp mod">
        <pc:chgData name="Shannon, Sarah Lynn" userId="e0237c71-0b2e-4ed9-b42a-f06197e84086" providerId="ADAL" clId="{0023A8C3-C3AE-47BE-99F5-A651A5945BB2}" dt="2026-01-23T18:37:28.862" v="59" actId="207"/>
        <pc:sldMkLst>
          <pc:docMk/>
          <pc:sldMk cId="0" sldId="256"/>
        </pc:sldMkLst>
        <pc:spChg chg="add mod">
          <ac:chgData name="Shannon, Sarah Lynn" userId="e0237c71-0b2e-4ed9-b42a-f06197e84086" providerId="ADAL" clId="{0023A8C3-C3AE-47BE-99F5-A651A5945BB2}" dt="2026-01-23T18:37:28.862" v="59" actId="207"/>
          <ac:spMkLst>
            <pc:docMk/>
            <pc:sldMk cId="0" sldId="256"/>
            <ac:spMk id="2" creationId="{2F04E8BC-F152-781A-8F55-F341BB08F396}"/>
          </ac:spMkLst>
        </pc:spChg>
        <pc:spChg chg="mod">
          <ac:chgData name="Shannon, Sarah Lynn" userId="e0237c71-0b2e-4ed9-b42a-f06197e84086" providerId="ADAL" clId="{0023A8C3-C3AE-47BE-99F5-A651A5945BB2}" dt="2026-01-23T18:35:23.401" v="11" actId="14100"/>
          <ac:spMkLst>
            <pc:docMk/>
            <pc:sldMk cId="0" sldId="256"/>
            <ac:spMk id="15363" creationId="{00000000-0000-0000-0000-000000000000}"/>
          </ac:spMkLst>
        </pc:spChg>
        <pc:spChg chg="mod">
          <ac:chgData name="Shannon, Sarah Lynn" userId="e0237c71-0b2e-4ed9-b42a-f06197e84086" providerId="ADAL" clId="{0023A8C3-C3AE-47BE-99F5-A651A5945BB2}" dt="2026-01-23T18:35:30.582" v="13" actId="1076"/>
          <ac:spMkLst>
            <pc:docMk/>
            <pc:sldMk cId="0" sldId="256"/>
            <ac:spMk id="15364" creationId="{00000000-0000-0000-0000-000000000000}"/>
          </ac:spMkLst>
        </pc:spChg>
        <pc:spChg chg="del">
          <ac:chgData name="Shannon, Sarah Lynn" userId="e0237c71-0b2e-4ed9-b42a-f06197e84086" providerId="ADAL" clId="{0023A8C3-C3AE-47BE-99F5-A651A5945BB2}" dt="2026-01-23T18:34:58.744" v="5" actId="478"/>
          <ac:spMkLst>
            <pc:docMk/>
            <pc:sldMk cId="0" sldId="256"/>
            <ac:spMk id="15365" creationId="{00000000-0000-0000-0000-000000000000}"/>
          </ac:spMkLst>
        </pc:spChg>
        <pc:picChg chg="add del mod">
          <ac:chgData name="Shannon, Sarah Lynn" userId="e0237c71-0b2e-4ed9-b42a-f06197e84086" providerId="ADAL" clId="{0023A8C3-C3AE-47BE-99F5-A651A5945BB2}" dt="2026-01-23T18:33:41.420" v="4" actId="478"/>
          <ac:picMkLst>
            <pc:docMk/>
            <pc:sldMk cId="0" sldId="256"/>
            <ac:picMk id="1026" creationId="{58E46443-8A38-78A5-7E15-BB9043EA9BA4}"/>
          </ac:picMkLst>
        </pc:picChg>
        <pc:picChg chg="add mod">
          <ac:chgData name="Shannon, Sarah Lynn" userId="e0237c71-0b2e-4ed9-b42a-f06197e84086" providerId="ADAL" clId="{0023A8C3-C3AE-47BE-99F5-A651A5945BB2}" dt="2026-01-23T18:36:22.326" v="17" actId="1440"/>
          <ac:picMkLst>
            <pc:docMk/>
            <pc:sldMk cId="0" sldId="256"/>
            <ac:picMk id="1028" creationId="{BD220E7E-2CDE-D765-493C-012B5FDD9563}"/>
          </ac:picMkLst>
        </pc:picChg>
        <pc:picChg chg="mod">
          <ac:chgData name="Shannon, Sarah Lynn" userId="e0237c71-0b2e-4ed9-b42a-f06197e84086" providerId="ADAL" clId="{0023A8C3-C3AE-47BE-99F5-A651A5945BB2}" dt="2026-01-23T18:35:07.160" v="8" actId="14100"/>
          <ac:picMkLst>
            <pc:docMk/>
            <pc:sldMk cId="0" sldId="256"/>
            <ac:picMk id="15362"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F26B87-33F3-48E6-AFE7-BC06EFC99C0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3216F6F-1621-485B-853C-C4769B1CEFD2}">
      <dgm:prSet/>
      <dgm:spPr/>
      <dgm:t>
        <a:bodyPr/>
        <a:lstStyle/>
        <a:p>
          <a:r>
            <a:rPr lang="en-US" dirty="0"/>
            <a:t>When considering physical restraint, the Pl must ensure and demonstrate to the IACUC that: </a:t>
          </a:r>
        </a:p>
      </dgm:t>
    </dgm:pt>
    <dgm:pt modelId="{AD258312-63B1-49CF-846F-3515786C9EDF}" type="parTrans" cxnId="{C25223F3-01AE-42E1-B1B3-3A5DB0D53C16}">
      <dgm:prSet/>
      <dgm:spPr/>
      <dgm:t>
        <a:bodyPr/>
        <a:lstStyle/>
        <a:p>
          <a:endParaRPr lang="en-US"/>
        </a:p>
      </dgm:t>
    </dgm:pt>
    <dgm:pt modelId="{1C98A8E4-EFD4-404A-9D8F-A9E0B3B17EB9}" type="sibTrans" cxnId="{C25223F3-01AE-42E1-B1B3-3A5DB0D53C16}">
      <dgm:prSet/>
      <dgm:spPr/>
      <dgm:t>
        <a:bodyPr/>
        <a:lstStyle/>
        <a:p>
          <a:endParaRPr lang="en-US"/>
        </a:p>
      </dgm:t>
    </dgm:pt>
    <dgm:pt modelId="{A5FF8EDB-86F8-4081-AC88-B3ED3E260EA1}">
      <dgm:prSet/>
      <dgm:spPr/>
      <dgm:t>
        <a:bodyPr/>
        <a:lstStyle/>
        <a:p>
          <a:r>
            <a:rPr lang="en-US"/>
            <a:t>The method of restraint is appropriate for the species of animal.</a:t>
          </a:r>
        </a:p>
      </dgm:t>
    </dgm:pt>
    <dgm:pt modelId="{65F2D9B9-0C01-4AE7-BB7D-A32602AA01FF}" type="parTrans" cxnId="{DA6FD6F8-E90D-4A79-AEA8-402C34F3EF27}">
      <dgm:prSet/>
      <dgm:spPr/>
      <dgm:t>
        <a:bodyPr/>
        <a:lstStyle/>
        <a:p>
          <a:endParaRPr lang="en-US"/>
        </a:p>
      </dgm:t>
    </dgm:pt>
    <dgm:pt modelId="{F49C2301-2CBF-4346-AB3F-A01006E083F4}" type="sibTrans" cxnId="{DA6FD6F8-E90D-4A79-AEA8-402C34F3EF27}">
      <dgm:prSet/>
      <dgm:spPr/>
      <dgm:t>
        <a:bodyPr/>
        <a:lstStyle/>
        <a:p>
          <a:endParaRPr lang="en-US"/>
        </a:p>
      </dgm:t>
    </dgm:pt>
    <dgm:pt modelId="{BB1680DA-F01F-425C-B9EB-1D32080D4F61}">
      <dgm:prSet/>
      <dgm:spPr/>
      <dgm:t>
        <a:bodyPr/>
        <a:lstStyle/>
        <a:p>
          <a:r>
            <a:rPr lang="en-US"/>
            <a:t>The period of restraint is the minimum required for experimental objectives. </a:t>
          </a:r>
        </a:p>
      </dgm:t>
    </dgm:pt>
    <dgm:pt modelId="{FC9D8EE2-BA75-49C0-93EB-D08D3E86B4FB}" type="parTrans" cxnId="{207FBCA4-B4CE-44EC-8763-195ACFB443DC}">
      <dgm:prSet/>
      <dgm:spPr/>
      <dgm:t>
        <a:bodyPr/>
        <a:lstStyle/>
        <a:p>
          <a:endParaRPr lang="en-US"/>
        </a:p>
      </dgm:t>
    </dgm:pt>
    <dgm:pt modelId="{FF7B2524-1844-4C34-A7BC-924E165227E8}" type="sibTrans" cxnId="{207FBCA4-B4CE-44EC-8763-195ACFB443DC}">
      <dgm:prSet/>
      <dgm:spPr/>
      <dgm:t>
        <a:bodyPr/>
        <a:lstStyle/>
        <a:p>
          <a:endParaRPr lang="en-US"/>
        </a:p>
      </dgm:t>
    </dgm:pt>
    <dgm:pt modelId="{0A659BE2-0182-4791-985A-8D2096420AA8}">
      <dgm:prSet/>
      <dgm:spPr/>
      <dgm:t>
        <a:bodyPr/>
        <a:lstStyle/>
        <a:p>
          <a:r>
            <a:rPr lang="en-US"/>
            <a:t>The degree of immobility is the minimum required for experimental objectives. </a:t>
          </a:r>
        </a:p>
      </dgm:t>
    </dgm:pt>
    <dgm:pt modelId="{30DC529F-9188-41B4-96F6-42371ADBDA39}" type="parTrans" cxnId="{D513A9D3-2422-4D28-9492-449DED26CA88}">
      <dgm:prSet/>
      <dgm:spPr/>
      <dgm:t>
        <a:bodyPr/>
        <a:lstStyle/>
        <a:p>
          <a:endParaRPr lang="en-US"/>
        </a:p>
      </dgm:t>
    </dgm:pt>
    <dgm:pt modelId="{2E5F2EEF-E528-4763-B11C-E3A912A106CE}" type="sibTrans" cxnId="{D513A9D3-2422-4D28-9492-449DED26CA88}">
      <dgm:prSet/>
      <dgm:spPr/>
      <dgm:t>
        <a:bodyPr/>
        <a:lstStyle/>
        <a:p>
          <a:endParaRPr lang="en-US"/>
        </a:p>
      </dgm:t>
    </dgm:pt>
    <dgm:pt modelId="{6015EEC3-A071-4650-9AC7-1F7E1E0E6A1E}">
      <dgm:prSet/>
      <dgm:spPr/>
      <dgm:t>
        <a:bodyPr/>
        <a:lstStyle/>
        <a:p>
          <a:r>
            <a:rPr lang="en-US"/>
            <a:t>The personnel performing the restraint have been appropriately trained; and, </a:t>
          </a:r>
        </a:p>
      </dgm:t>
    </dgm:pt>
    <dgm:pt modelId="{7535E17E-1A19-4A7A-8794-9129EAC84E67}" type="parTrans" cxnId="{F44936B3-DBED-47E2-BB16-FF4BDB5D60B5}">
      <dgm:prSet/>
      <dgm:spPr/>
      <dgm:t>
        <a:bodyPr/>
        <a:lstStyle/>
        <a:p>
          <a:endParaRPr lang="en-US"/>
        </a:p>
      </dgm:t>
    </dgm:pt>
    <dgm:pt modelId="{67824513-5FB3-440C-BE80-525972A9F57B}" type="sibTrans" cxnId="{F44936B3-DBED-47E2-BB16-FF4BDB5D60B5}">
      <dgm:prSet/>
      <dgm:spPr/>
      <dgm:t>
        <a:bodyPr/>
        <a:lstStyle/>
        <a:p>
          <a:endParaRPr lang="en-US"/>
        </a:p>
      </dgm:t>
    </dgm:pt>
    <dgm:pt modelId="{F8A93399-7738-4409-8B3B-43FD8C525354}">
      <dgm:prSet/>
      <dgm:spPr/>
      <dgm:t>
        <a:bodyPr/>
        <a:lstStyle/>
        <a:p>
          <a:r>
            <a:rPr lang="en-US"/>
            <a:t>When prolonged physical restraint is necessary, the </a:t>
          </a:r>
          <a:r>
            <a:rPr lang="en-US" b="1"/>
            <a:t>physical, physiological, and psychological effects </a:t>
          </a:r>
          <a:r>
            <a:rPr lang="en-US"/>
            <a:t>to the animal are </a:t>
          </a:r>
          <a:r>
            <a:rPr lang="en-US" b="1"/>
            <a:t>minimized</a:t>
          </a:r>
          <a:r>
            <a:rPr lang="en-US"/>
            <a:t>.</a:t>
          </a:r>
        </a:p>
      </dgm:t>
    </dgm:pt>
    <dgm:pt modelId="{7A10F9C4-89D8-4A92-ABBE-98958B5741D0}" type="parTrans" cxnId="{A3E87D77-40B5-4F7B-99F9-68A68FEF7B9F}">
      <dgm:prSet/>
      <dgm:spPr/>
      <dgm:t>
        <a:bodyPr/>
        <a:lstStyle/>
        <a:p>
          <a:endParaRPr lang="en-US"/>
        </a:p>
      </dgm:t>
    </dgm:pt>
    <dgm:pt modelId="{7675773C-F695-4523-B361-9131BDE53AB6}" type="sibTrans" cxnId="{A3E87D77-40B5-4F7B-99F9-68A68FEF7B9F}">
      <dgm:prSet/>
      <dgm:spPr/>
      <dgm:t>
        <a:bodyPr/>
        <a:lstStyle/>
        <a:p>
          <a:endParaRPr lang="en-US"/>
        </a:p>
      </dgm:t>
    </dgm:pt>
    <dgm:pt modelId="{A9314E13-8830-4B53-B730-8DD65F205798}">
      <dgm:prSet/>
      <dgm:spPr/>
      <dgm:t>
        <a:bodyPr/>
        <a:lstStyle/>
        <a:p>
          <a:r>
            <a:rPr lang="en-US"/>
            <a:t>For prolonged restraint, the IACUC protocol section for Physical Restraint must include:</a:t>
          </a:r>
        </a:p>
      </dgm:t>
    </dgm:pt>
    <dgm:pt modelId="{8E598D69-DF7A-4262-9E70-97A7B19E0844}" type="parTrans" cxnId="{497C003E-6965-48DE-95BC-BACB9058559C}">
      <dgm:prSet/>
      <dgm:spPr/>
      <dgm:t>
        <a:bodyPr/>
        <a:lstStyle/>
        <a:p>
          <a:endParaRPr lang="en-US"/>
        </a:p>
      </dgm:t>
    </dgm:pt>
    <dgm:pt modelId="{59602269-AAE7-45F1-BD89-68C4556258EE}" type="sibTrans" cxnId="{497C003E-6965-48DE-95BC-BACB9058559C}">
      <dgm:prSet/>
      <dgm:spPr/>
      <dgm:t>
        <a:bodyPr/>
        <a:lstStyle/>
        <a:p>
          <a:endParaRPr lang="en-US"/>
        </a:p>
      </dgm:t>
    </dgm:pt>
    <dgm:pt modelId="{0B641110-155C-426E-8D26-FB9558EA95BA}">
      <dgm:prSet/>
      <dgm:spPr/>
      <dgm:t>
        <a:bodyPr/>
        <a:lstStyle/>
        <a:p>
          <a:r>
            <a:rPr lang="en-US"/>
            <a:t>A description of the device.</a:t>
          </a:r>
        </a:p>
      </dgm:t>
    </dgm:pt>
    <dgm:pt modelId="{68688B82-D372-46D9-A1B2-42290379407A}" type="parTrans" cxnId="{213B5E43-AC77-42E2-BC25-B29EF4BDBA84}">
      <dgm:prSet/>
      <dgm:spPr/>
      <dgm:t>
        <a:bodyPr/>
        <a:lstStyle/>
        <a:p>
          <a:endParaRPr lang="en-US"/>
        </a:p>
      </dgm:t>
    </dgm:pt>
    <dgm:pt modelId="{BD211CC6-96BC-473F-A558-3182B2B6759A}" type="sibTrans" cxnId="{213B5E43-AC77-42E2-BC25-B29EF4BDBA84}">
      <dgm:prSet/>
      <dgm:spPr/>
      <dgm:t>
        <a:bodyPr/>
        <a:lstStyle/>
        <a:p>
          <a:endParaRPr lang="en-US"/>
        </a:p>
      </dgm:t>
    </dgm:pt>
    <dgm:pt modelId="{A4966A84-52B5-4E03-96D5-FD03E90A12EF}">
      <dgm:prSet/>
      <dgm:spPr/>
      <dgm:t>
        <a:bodyPr/>
        <a:lstStyle/>
        <a:p>
          <a:r>
            <a:rPr lang="en-US"/>
            <a:t>A justification for use. Justification may be scientific, welfare, or safety related. Convenience is not an adequate justification for prolonged restraint.</a:t>
          </a:r>
        </a:p>
      </dgm:t>
    </dgm:pt>
    <dgm:pt modelId="{8F70EBA9-C34B-4611-93D6-529FFA47C7C2}" type="parTrans" cxnId="{B3AA6FF1-C7BA-4CDD-A448-9AB981C2BC4A}">
      <dgm:prSet/>
      <dgm:spPr/>
      <dgm:t>
        <a:bodyPr/>
        <a:lstStyle/>
        <a:p>
          <a:endParaRPr lang="en-US"/>
        </a:p>
      </dgm:t>
    </dgm:pt>
    <dgm:pt modelId="{BD5AEAE8-1BA3-481A-84B5-5626CA4AFAD1}" type="sibTrans" cxnId="{B3AA6FF1-C7BA-4CDD-A448-9AB981C2BC4A}">
      <dgm:prSet/>
      <dgm:spPr/>
      <dgm:t>
        <a:bodyPr/>
        <a:lstStyle/>
        <a:p>
          <a:endParaRPr lang="en-US"/>
        </a:p>
      </dgm:t>
    </dgm:pt>
    <dgm:pt modelId="{6E8031C3-9179-47D1-8719-470C1A636B26}">
      <dgm:prSet/>
      <dgm:spPr/>
      <dgm:t>
        <a:bodyPr/>
        <a:lstStyle/>
        <a:p>
          <a:r>
            <a:rPr lang="en-US"/>
            <a:t>The duration of restraint</a:t>
          </a:r>
          <a:r>
            <a:rPr lang="en-US" b="1"/>
            <a:t>, including related monitoring procedures and methods to minimize animal distress </a:t>
          </a:r>
          <a:r>
            <a:rPr lang="en-US"/>
            <a:t>(e.g., timing, documentation, and exclusionary criteria of acclimation to the device).</a:t>
          </a:r>
        </a:p>
      </dgm:t>
    </dgm:pt>
    <dgm:pt modelId="{1B63DB7F-314E-4458-A9B6-05D40135551B}" type="parTrans" cxnId="{BC5BFDBA-8B93-4A20-8B7C-D31494FC3ADE}">
      <dgm:prSet/>
      <dgm:spPr/>
      <dgm:t>
        <a:bodyPr/>
        <a:lstStyle/>
        <a:p>
          <a:endParaRPr lang="en-US"/>
        </a:p>
      </dgm:t>
    </dgm:pt>
    <dgm:pt modelId="{9B7AEF5B-E170-44AB-A903-45C42D64A05B}" type="sibTrans" cxnId="{BC5BFDBA-8B93-4A20-8B7C-D31494FC3ADE}">
      <dgm:prSet/>
      <dgm:spPr/>
      <dgm:t>
        <a:bodyPr/>
        <a:lstStyle/>
        <a:p>
          <a:endParaRPr lang="en-US"/>
        </a:p>
      </dgm:t>
    </dgm:pt>
    <dgm:pt modelId="{E63D9459-9BBF-462E-9FF3-F0559F7B0973}">
      <dgm:prSet/>
      <dgm:spPr/>
      <dgm:t>
        <a:bodyPr/>
        <a:lstStyle/>
        <a:p>
          <a:r>
            <a:rPr lang="en-US"/>
            <a:t>A description of </a:t>
          </a:r>
          <a:r>
            <a:rPr lang="en-US" b="1"/>
            <a:t>animal acclimation or training </a:t>
          </a:r>
          <a:r>
            <a:rPr lang="en-US"/>
            <a:t>to restraint methods and how it is documented by the lab.</a:t>
          </a:r>
        </a:p>
      </dgm:t>
    </dgm:pt>
    <dgm:pt modelId="{47884EE3-1987-4F1D-A548-5FDD8E422528}" type="parTrans" cxnId="{0239BB53-8547-44BA-AD6B-A802496AA0C3}">
      <dgm:prSet/>
      <dgm:spPr/>
      <dgm:t>
        <a:bodyPr/>
        <a:lstStyle/>
        <a:p>
          <a:endParaRPr lang="en-US"/>
        </a:p>
      </dgm:t>
    </dgm:pt>
    <dgm:pt modelId="{9DA4B606-6318-4888-8126-B9861E2B7F51}" type="sibTrans" cxnId="{0239BB53-8547-44BA-AD6B-A802496AA0C3}">
      <dgm:prSet/>
      <dgm:spPr/>
      <dgm:t>
        <a:bodyPr/>
        <a:lstStyle/>
        <a:p>
          <a:endParaRPr lang="en-US"/>
        </a:p>
      </dgm:t>
    </dgm:pt>
    <dgm:pt modelId="{DF6F0046-3CB4-4468-9496-6439B3D99161}" type="pres">
      <dgm:prSet presAssocID="{E7F26B87-33F3-48E6-AFE7-BC06EFC99C08}" presName="linear" presStyleCnt="0">
        <dgm:presLayoutVars>
          <dgm:animLvl val="lvl"/>
          <dgm:resizeHandles val="exact"/>
        </dgm:presLayoutVars>
      </dgm:prSet>
      <dgm:spPr/>
    </dgm:pt>
    <dgm:pt modelId="{CCD8E7D6-8188-4AA1-B2AF-37A1AD5C830D}" type="pres">
      <dgm:prSet presAssocID="{B3216F6F-1621-485B-853C-C4769B1CEFD2}" presName="parentText" presStyleLbl="node1" presStyleIdx="0" presStyleCnt="2">
        <dgm:presLayoutVars>
          <dgm:chMax val="0"/>
          <dgm:bulletEnabled val="1"/>
        </dgm:presLayoutVars>
      </dgm:prSet>
      <dgm:spPr/>
    </dgm:pt>
    <dgm:pt modelId="{E8D5B9B1-5307-4FAD-B200-5E76E7939023}" type="pres">
      <dgm:prSet presAssocID="{B3216F6F-1621-485B-853C-C4769B1CEFD2}" presName="childText" presStyleLbl="revTx" presStyleIdx="0" presStyleCnt="2">
        <dgm:presLayoutVars>
          <dgm:bulletEnabled val="1"/>
        </dgm:presLayoutVars>
      </dgm:prSet>
      <dgm:spPr/>
    </dgm:pt>
    <dgm:pt modelId="{91B458DD-3C75-4291-AFAD-90A749A01CD6}" type="pres">
      <dgm:prSet presAssocID="{A9314E13-8830-4B53-B730-8DD65F205798}" presName="parentText" presStyleLbl="node1" presStyleIdx="1" presStyleCnt="2">
        <dgm:presLayoutVars>
          <dgm:chMax val="0"/>
          <dgm:bulletEnabled val="1"/>
        </dgm:presLayoutVars>
      </dgm:prSet>
      <dgm:spPr/>
    </dgm:pt>
    <dgm:pt modelId="{7CB7C147-53D5-46BE-AF1D-E0623CFFD60E}" type="pres">
      <dgm:prSet presAssocID="{A9314E13-8830-4B53-B730-8DD65F205798}" presName="childText" presStyleLbl="revTx" presStyleIdx="1" presStyleCnt="2">
        <dgm:presLayoutVars>
          <dgm:bulletEnabled val="1"/>
        </dgm:presLayoutVars>
      </dgm:prSet>
      <dgm:spPr/>
    </dgm:pt>
  </dgm:ptLst>
  <dgm:cxnLst>
    <dgm:cxn modelId="{AB65640B-511F-419A-ADCB-6C6257780CE8}" type="presOf" srcId="{E63D9459-9BBF-462E-9FF3-F0559F7B0973}" destId="{7CB7C147-53D5-46BE-AF1D-E0623CFFD60E}" srcOrd="0" destOrd="3" presId="urn:microsoft.com/office/officeart/2005/8/layout/vList2"/>
    <dgm:cxn modelId="{EE248825-F6BF-447B-A3F7-9995F2451330}" type="presOf" srcId="{A5FF8EDB-86F8-4081-AC88-B3ED3E260EA1}" destId="{E8D5B9B1-5307-4FAD-B200-5E76E7939023}" srcOrd="0" destOrd="0" presId="urn:microsoft.com/office/officeart/2005/8/layout/vList2"/>
    <dgm:cxn modelId="{147CBE31-2400-4B08-ADA4-5DAC4DA49D0B}" type="presOf" srcId="{F8A93399-7738-4409-8B3B-43FD8C525354}" destId="{E8D5B9B1-5307-4FAD-B200-5E76E7939023}" srcOrd="0" destOrd="4" presId="urn:microsoft.com/office/officeart/2005/8/layout/vList2"/>
    <dgm:cxn modelId="{497C003E-6965-48DE-95BC-BACB9058559C}" srcId="{E7F26B87-33F3-48E6-AFE7-BC06EFC99C08}" destId="{A9314E13-8830-4B53-B730-8DD65F205798}" srcOrd="1" destOrd="0" parTransId="{8E598D69-DF7A-4262-9E70-97A7B19E0844}" sibTransId="{59602269-AAE7-45F1-BD89-68C4556258EE}"/>
    <dgm:cxn modelId="{BAB53441-BB3C-4D08-92C0-A673AE30AE86}" type="presOf" srcId="{B3216F6F-1621-485B-853C-C4769B1CEFD2}" destId="{CCD8E7D6-8188-4AA1-B2AF-37A1AD5C830D}" srcOrd="0" destOrd="0" presId="urn:microsoft.com/office/officeart/2005/8/layout/vList2"/>
    <dgm:cxn modelId="{3E93E841-8DFF-41FC-9516-9AC1A6D4C118}" type="presOf" srcId="{E7F26B87-33F3-48E6-AFE7-BC06EFC99C08}" destId="{DF6F0046-3CB4-4468-9496-6439B3D99161}" srcOrd="0" destOrd="0" presId="urn:microsoft.com/office/officeart/2005/8/layout/vList2"/>
    <dgm:cxn modelId="{213B5E43-AC77-42E2-BC25-B29EF4BDBA84}" srcId="{A9314E13-8830-4B53-B730-8DD65F205798}" destId="{0B641110-155C-426E-8D26-FB9558EA95BA}" srcOrd="0" destOrd="0" parTransId="{68688B82-D372-46D9-A1B2-42290379407A}" sibTransId="{BD211CC6-96BC-473F-A558-3182B2B6759A}"/>
    <dgm:cxn modelId="{6E2D5A63-9092-4882-A6E9-E1D3D049E266}" type="presOf" srcId="{6015EEC3-A071-4650-9AC7-1F7E1E0E6A1E}" destId="{E8D5B9B1-5307-4FAD-B200-5E76E7939023}" srcOrd="0" destOrd="3" presId="urn:microsoft.com/office/officeart/2005/8/layout/vList2"/>
    <dgm:cxn modelId="{2102644B-843A-4581-844A-D4D067D63E81}" type="presOf" srcId="{0B641110-155C-426E-8D26-FB9558EA95BA}" destId="{7CB7C147-53D5-46BE-AF1D-E0623CFFD60E}" srcOrd="0" destOrd="0" presId="urn:microsoft.com/office/officeart/2005/8/layout/vList2"/>
    <dgm:cxn modelId="{DCDD8C4D-22C2-444E-846A-997ECE1F897B}" type="presOf" srcId="{A9314E13-8830-4B53-B730-8DD65F205798}" destId="{91B458DD-3C75-4291-AFAD-90A749A01CD6}" srcOrd="0" destOrd="0" presId="urn:microsoft.com/office/officeart/2005/8/layout/vList2"/>
    <dgm:cxn modelId="{0239BB53-8547-44BA-AD6B-A802496AA0C3}" srcId="{A9314E13-8830-4B53-B730-8DD65F205798}" destId="{E63D9459-9BBF-462E-9FF3-F0559F7B0973}" srcOrd="3" destOrd="0" parTransId="{47884EE3-1987-4F1D-A548-5FDD8E422528}" sibTransId="{9DA4B606-6318-4888-8126-B9861E2B7F51}"/>
    <dgm:cxn modelId="{A3E87D77-40B5-4F7B-99F9-68A68FEF7B9F}" srcId="{B3216F6F-1621-485B-853C-C4769B1CEFD2}" destId="{F8A93399-7738-4409-8B3B-43FD8C525354}" srcOrd="4" destOrd="0" parTransId="{7A10F9C4-89D8-4A92-ABBE-98958B5741D0}" sibTransId="{7675773C-F695-4523-B361-9131BDE53AB6}"/>
    <dgm:cxn modelId="{207FBCA4-B4CE-44EC-8763-195ACFB443DC}" srcId="{B3216F6F-1621-485B-853C-C4769B1CEFD2}" destId="{BB1680DA-F01F-425C-B9EB-1D32080D4F61}" srcOrd="1" destOrd="0" parTransId="{FC9D8EE2-BA75-49C0-93EB-D08D3E86B4FB}" sibTransId="{FF7B2524-1844-4C34-A7BC-924E165227E8}"/>
    <dgm:cxn modelId="{F44936B3-DBED-47E2-BB16-FF4BDB5D60B5}" srcId="{B3216F6F-1621-485B-853C-C4769B1CEFD2}" destId="{6015EEC3-A071-4650-9AC7-1F7E1E0E6A1E}" srcOrd="3" destOrd="0" parTransId="{7535E17E-1A19-4A7A-8794-9129EAC84E67}" sibTransId="{67824513-5FB3-440C-BE80-525972A9F57B}"/>
    <dgm:cxn modelId="{BC5BFDBA-8B93-4A20-8B7C-D31494FC3ADE}" srcId="{A9314E13-8830-4B53-B730-8DD65F205798}" destId="{6E8031C3-9179-47D1-8719-470C1A636B26}" srcOrd="2" destOrd="0" parTransId="{1B63DB7F-314E-4458-A9B6-05D40135551B}" sibTransId="{9B7AEF5B-E170-44AB-A903-45C42D64A05B}"/>
    <dgm:cxn modelId="{BE2217BD-15B7-4E07-83BD-F44CB8D7831C}" type="presOf" srcId="{BB1680DA-F01F-425C-B9EB-1D32080D4F61}" destId="{E8D5B9B1-5307-4FAD-B200-5E76E7939023}" srcOrd="0" destOrd="1" presId="urn:microsoft.com/office/officeart/2005/8/layout/vList2"/>
    <dgm:cxn modelId="{0F2958D1-C98F-4F43-A5B9-40FDC417C891}" type="presOf" srcId="{6E8031C3-9179-47D1-8719-470C1A636B26}" destId="{7CB7C147-53D5-46BE-AF1D-E0623CFFD60E}" srcOrd="0" destOrd="2" presId="urn:microsoft.com/office/officeart/2005/8/layout/vList2"/>
    <dgm:cxn modelId="{D513A9D3-2422-4D28-9492-449DED26CA88}" srcId="{B3216F6F-1621-485B-853C-C4769B1CEFD2}" destId="{0A659BE2-0182-4791-985A-8D2096420AA8}" srcOrd="2" destOrd="0" parTransId="{30DC529F-9188-41B4-96F6-42371ADBDA39}" sibTransId="{2E5F2EEF-E528-4763-B11C-E3A912A106CE}"/>
    <dgm:cxn modelId="{C32CA7E9-A96B-4FD2-A0D8-666176DB232F}" type="presOf" srcId="{0A659BE2-0182-4791-985A-8D2096420AA8}" destId="{E8D5B9B1-5307-4FAD-B200-5E76E7939023}" srcOrd="0" destOrd="2" presId="urn:microsoft.com/office/officeart/2005/8/layout/vList2"/>
    <dgm:cxn modelId="{B3AA6FF1-C7BA-4CDD-A448-9AB981C2BC4A}" srcId="{A9314E13-8830-4B53-B730-8DD65F205798}" destId="{A4966A84-52B5-4E03-96D5-FD03E90A12EF}" srcOrd="1" destOrd="0" parTransId="{8F70EBA9-C34B-4611-93D6-529FFA47C7C2}" sibTransId="{BD5AEAE8-1BA3-481A-84B5-5626CA4AFAD1}"/>
    <dgm:cxn modelId="{C25223F3-01AE-42E1-B1B3-3A5DB0D53C16}" srcId="{E7F26B87-33F3-48E6-AFE7-BC06EFC99C08}" destId="{B3216F6F-1621-485B-853C-C4769B1CEFD2}" srcOrd="0" destOrd="0" parTransId="{AD258312-63B1-49CF-846F-3515786C9EDF}" sibTransId="{1C98A8E4-EFD4-404A-9D8F-A9E0B3B17EB9}"/>
    <dgm:cxn modelId="{DA6FD6F8-E90D-4A79-AEA8-402C34F3EF27}" srcId="{B3216F6F-1621-485B-853C-C4769B1CEFD2}" destId="{A5FF8EDB-86F8-4081-AC88-B3ED3E260EA1}" srcOrd="0" destOrd="0" parTransId="{65F2D9B9-0C01-4AE7-BB7D-A32602AA01FF}" sibTransId="{F49C2301-2CBF-4346-AB3F-A01006E083F4}"/>
    <dgm:cxn modelId="{3F773AFD-4C82-453A-9DB5-392DA16CD745}" type="presOf" srcId="{A4966A84-52B5-4E03-96D5-FD03E90A12EF}" destId="{7CB7C147-53D5-46BE-AF1D-E0623CFFD60E}" srcOrd="0" destOrd="1" presId="urn:microsoft.com/office/officeart/2005/8/layout/vList2"/>
    <dgm:cxn modelId="{3330139A-75C6-4A49-8B8C-D1D72583BE6C}" type="presParOf" srcId="{DF6F0046-3CB4-4468-9496-6439B3D99161}" destId="{CCD8E7D6-8188-4AA1-B2AF-37A1AD5C830D}" srcOrd="0" destOrd="0" presId="urn:microsoft.com/office/officeart/2005/8/layout/vList2"/>
    <dgm:cxn modelId="{908EF770-5076-4859-B9C9-568E700AB266}" type="presParOf" srcId="{DF6F0046-3CB4-4468-9496-6439B3D99161}" destId="{E8D5B9B1-5307-4FAD-B200-5E76E7939023}" srcOrd="1" destOrd="0" presId="urn:microsoft.com/office/officeart/2005/8/layout/vList2"/>
    <dgm:cxn modelId="{168C84D9-CFC4-494D-A3FC-431C9995D717}" type="presParOf" srcId="{DF6F0046-3CB4-4468-9496-6439B3D99161}" destId="{91B458DD-3C75-4291-AFAD-90A749A01CD6}" srcOrd="2" destOrd="0" presId="urn:microsoft.com/office/officeart/2005/8/layout/vList2"/>
    <dgm:cxn modelId="{8DBFEDA2-13DE-4813-B7A5-561A2E94741A}" type="presParOf" srcId="{DF6F0046-3CB4-4468-9496-6439B3D99161}" destId="{7CB7C147-53D5-46BE-AF1D-E0623CFFD60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8E7D6-8188-4AA1-B2AF-37A1AD5C830D}">
      <dsp:nvSpPr>
        <dsp:cNvPr id="0" name=""/>
        <dsp:cNvSpPr/>
      </dsp:nvSpPr>
      <dsp:spPr>
        <a:xfrm>
          <a:off x="0" y="98533"/>
          <a:ext cx="8447958" cy="71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When considering physical restraint, the Pl must ensure and demonstrate to the IACUC that: </a:t>
          </a:r>
        </a:p>
      </dsp:txBody>
      <dsp:txXfrm>
        <a:off x="34726" y="133259"/>
        <a:ext cx="8378506" cy="641908"/>
      </dsp:txXfrm>
    </dsp:sp>
    <dsp:sp modelId="{E8D5B9B1-5307-4FAD-B200-5E76E7939023}">
      <dsp:nvSpPr>
        <dsp:cNvPr id="0" name=""/>
        <dsp:cNvSpPr/>
      </dsp:nvSpPr>
      <dsp:spPr>
        <a:xfrm>
          <a:off x="0" y="809893"/>
          <a:ext cx="8447958" cy="1415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223"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The method of restraint is appropriate for the species of animal.</a:t>
          </a:r>
        </a:p>
        <a:p>
          <a:pPr marL="114300" lvl="1" indent="-114300" algn="l" defTabSz="666750">
            <a:lnSpc>
              <a:spcPct val="90000"/>
            </a:lnSpc>
            <a:spcBef>
              <a:spcPct val="0"/>
            </a:spcBef>
            <a:spcAft>
              <a:spcPct val="20000"/>
            </a:spcAft>
            <a:buChar char="•"/>
          </a:pPr>
          <a:r>
            <a:rPr lang="en-US" sz="1500" kern="1200"/>
            <a:t>The period of restraint is the minimum required for experimental objectives. </a:t>
          </a:r>
        </a:p>
        <a:p>
          <a:pPr marL="114300" lvl="1" indent="-114300" algn="l" defTabSz="666750">
            <a:lnSpc>
              <a:spcPct val="90000"/>
            </a:lnSpc>
            <a:spcBef>
              <a:spcPct val="0"/>
            </a:spcBef>
            <a:spcAft>
              <a:spcPct val="20000"/>
            </a:spcAft>
            <a:buChar char="•"/>
          </a:pPr>
          <a:r>
            <a:rPr lang="en-US" sz="1500" kern="1200"/>
            <a:t>The degree of immobility is the minimum required for experimental objectives. </a:t>
          </a:r>
        </a:p>
        <a:p>
          <a:pPr marL="114300" lvl="1" indent="-114300" algn="l" defTabSz="666750">
            <a:lnSpc>
              <a:spcPct val="90000"/>
            </a:lnSpc>
            <a:spcBef>
              <a:spcPct val="0"/>
            </a:spcBef>
            <a:spcAft>
              <a:spcPct val="20000"/>
            </a:spcAft>
            <a:buChar char="•"/>
          </a:pPr>
          <a:r>
            <a:rPr lang="en-US" sz="1500" kern="1200"/>
            <a:t>The personnel performing the restraint have been appropriately trained; and, </a:t>
          </a:r>
        </a:p>
        <a:p>
          <a:pPr marL="114300" lvl="1" indent="-114300" algn="l" defTabSz="666750">
            <a:lnSpc>
              <a:spcPct val="90000"/>
            </a:lnSpc>
            <a:spcBef>
              <a:spcPct val="0"/>
            </a:spcBef>
            <a:spcAft>
              <a:spcPct val="20000"/>
            </a:spcAft>
            <a:buChar char="•"/>
          </a:pPr>
          <a:r>
            <a:rPr lang="en-US" sz="1500" kern="1200"/>
            <a:t>When prolonged physical restraint is necessary, the </a:t>
          </a:r>
          <a:r>
            <a:rPr lang="en-US" sz="1500" b="1" kern="1200"/>
            <a:t>physical, physiological, and psychological effects </a:t>
          </a:r>
          <a:r>
            <a:rPr lang="en-US" sz="1500" kern="1200"/>
            <a:t>to the animal are </a:t>
          </a:r>
          <a:r>
            <a:rPr lang="en-US" sz="1500" b="1" kern="1200"/>
            <a:t>minimized</a:t>
          </a:r>
          <a:r>
            <a:rPr lang="en-US" sz="1500" kern="1200"/>
            <a:t>.</a:t>
          </a:r>
        </a:p>
      </dsp:txBody>
      <dsp:txXfrm>
        <a:off x="0" y="809893"/>
        <a:ext cx="8447958" cy="1415880"/>
      </dsp:txXfrm>
    </dsp:sp>
    <dsp:sp modelId="{91B458DD-3C75-4291-AFAD-90A749A01CD6}">
      <dsp:nvSpPr>
        <dsp:cNvPr id="0" name=""/>
        <dsp:cNvSpPr/>
      </dsp:nvSpPr>
      <dsp:spPr>
        <a:xfrm>
          <a:off x="0" y="2225773"/>
          <a:ext cx="8447958" cy="71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For prolonged restraint, the IACUC protocol section for Physical Restraint must include:</a:t>
          </a:r>
        </a:p>
      </dsp:txBody>
      <dsp:txXfrm>
        <a:off x="34726" y="2260499"/>
        <a:ext cx="8378506" cy="641908"/>
      </dsp:txXfrm>
    </dsp:sp>
    <dsp:sp modelId="{7CB7C147-53D5-46BE-AF1D-E0623CFFD60E}">
      <dsp:nvSpPr>
        <dsp:cNvPr id="0" name=""/>
        <dsp:cNvSpPr/>
      </dsp:nvSpPr>
      <dsp:spPr>
        <a:xfrm>
          <a:off x="0" y="2937133"/>
          <a:ext cx="8447958" cy="1769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223"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A description of the device.</a:t>
          </a:r>
        </a:p>
        <a:p>
          <a:pPr marL="114300" lvl="1" indent="-114300" algn="l" defTabSz="666750">
            <a:lnSpc>
              <a:spcPct val="90000"/>
            </a:lnSpc>
            <a:spcBef>
              <a:spcPct val="0"/>
            </a:spcBef>
            <a:spcAft>
              <a:spcPct val="20000"/>
            </a:spcAft>
            <a:buChar char="•"/>
          </a:pPr>
          <a:r>
            <a:rPr lang="en-US" sz="1500" kern="1200"/>
            <a:t>A justification for use. Justification may be scientific, welfare, or safety related. Convenience is not an adequate justification for prolonged restraint.</a:t>
          </a:r>
        </a:p>
        <a:p>
          <a:pPr marL="114300" lvl="1" indent="-114300" algn="l" defTabSz="666750">
            <a:lnSpc>
              <a:spcPct val="90000"/>
            </a:lnSpc>
            <a:spcBef>
              <a:spcPct val="0"/>
            </a:spcBef>
            <a:spcAft>
              <a:spcPct val="20000"/>
            </a:spcAft>
            <a:buChar char="•"/>
          </a:pPr>
          <a:r>
            <a:rPr lang="en-US" sz="1500" kern="1200"/>
            <a:t>The duration of restraint</a:t>
          </a:r>
          <a:r>
            <a:rPr lang="en-US" sz="1500" b="1" kern="1200"/>
            <a:t>, including related monitoring procedures and methods to minimize animal distress </a:t>
          </a:r>
          <a:r>
            <a:rPr lang="en-US" sz="1500" kern="1200"/>
            <a:t>(e.g., timing, documentation, and exclusionary criteria of acclimation to the device).</a:t>
          </a:r>
        </a:p>
        <a:p>
          <a:pPr marL="114300" lvl="1" indent="-114300" algn="l" defTabSz="666750">
            <a:lnSpc>
              <a:spcPct val="90000"/>
            </a:lnSpc>
            <a:spcBef>
              <a:spcPct val="0"/>
            </a:spcBef>
            <a:spcAft>
              <a:spcPct val="20000"/>
            </a:spcAft>
            <a:buChar char="•"/>
          </a:pPr>
          <a:r>
            <a:rPr lang="en-US" sz="1500" kern="1200"/>
            <a:t>A description of </a:t>
          </a:r>
          <a:r>
            <a:rPr lang="en-US" sz="1500" b="1" kern="1200"/>
            <a:t>animal acclimation or training </a:t>
          </a:r>
          <a:r>
            <a:rPr lang="en-US" sz="1500" kern="1200"/>
            <a:t>to restraint methods and how it is documented by the lab.</a:t>
          </a:r>
        </a:p>
      </dsp:txBody>
      <dsp:txXfrm>
        <a:off x="0" y="2937133"/>
        <a:ext cx="8447958" cy="17698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112" charset="0"/>
                <a:cs typeface="ＭＳ Ｐゴシック" pitchFamily="-112" charset="-128"/>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CC83150-0BC2-428F-BD45-045DAF3705F8}" type="datetime1">
              <a:rPr lang="en-US"/>
              <a:pPr/>
              <a:t>1/23/2026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112" charset="0"/>
                <a:cs typeface="ＭＳ Ｐゴシック" pitchFamily="-112" charset="-128"/>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576C435-AAA2-4A61-9050-723755338B47}" type="slidenum">
              <a:rPr lang="en-US"/>
              <a:pPr/>
              <a:t>‹#›</a:t>
            </a:fld>
            <a:endParaRPr lang="en-US" dirty="0"/>
          </a:p>
        </p:txBody>
      </p:sp>
    </p:spTree>
    <p:extLst>
      <p:ext uri="{BB962C8B-B14F-4D97-AF65-F5344CB8AC3E}">
        <p14:creationId xmlns:p14="http://schemas.microsoft.com/office/powerpoint/2010/main" val="30429001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112" charset="0"/>
                <a:cs typeface="ＭＳ Ｐゴシック" pitchFamily="-112" charset="-128"/>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3C78E4D-6624-4CD3-8F28-F1FF230B881C}" type="datetime1">
              <a:rPr lang="en-US"/>
              <a:pPr/>
              <a:t>1/23/2026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112" charset="0"/>
                <a:cs typeface="ＭＳ Ｐゴシック" pitchFamily="-112" charset="-128"/>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803096F-3AC1-4C57-9109-DABAF4B0C4B0}" type="slidenum">
              <a:rPr lang="en-US"/>
              <a:pPr/>
              <a:t>‹#›</a:t>
            </a:fld>
            <a:endParaRPr lang="en-US" dirty="0"/>
          </a:p>
        </p:txBody>
      </p:sp>
    </p:spTree>
    <p:extLst>
      <p:ext uri="{BB962C8B-B14F-4D97-AF65-F5344CB8AC3E}">
        <p14:creationId xmlns:p14="http://schemas.microsoft.com/office/powerpoint/2010/main" val="216414335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ＭＳ Ｐゴシック" pitchFamily="-112" charset="-128"/>
            </a:endParaRP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12" charset="-128"/>
              </a:defRPr>
            </a:lvl1pPr>
            <a:lvl2pPr marL="37931725" indent="-37474525">
              <a:defRPr sz="2400">
                <a:solidFill>
                  <a:schemeClr val="tx1"/>
                </a:solidFill>
                <a:latin typeface="Arial" charset="0"/>
                <a:ea typeface="ＭＳ Ｐゴシック" pitchFamily="-112" charset="-128"/>
              </a:defRPr>
            </a:lvl2pPr>
            <a:lvl3pPr>
              <a:defRPr sz="2400">
                <a:solidFill>
                  <a:schemeClr val="tx1"/>
                </a:solidFill>
                <a:latin typeface="Arial" charset="0"/>
                <a:ea typeface="ＭＳ Ｐゴシック" pitchFamily="-112" charset="-128"/>
              </a:defRPr>
            </a:lvl3pPr>
            <a:lvl4pPr>
              <a:defRPr sz="2400">
                <a:solidFill>
                  <a:schemeClr val="tx1"/>
                </a:solidFill>
                <a:latin typeface="Arial" charset="0"/>
                <a:ea typeface="ＭＳ Ｐゴシック" pitchFamily="-112" charset="-128"/>
              </a:defRPr>
            </a:lvl4pPr>
            <a:lvl5pPr>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fld id="{3B3235A5-3C65-4407-8D65-DC8CC4270114}"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(Bloomsmith et al. 1998; Laule et al. 2003; NRC 2006a; Reinhardt 1997).National Academies of Sciences, Engineering, and Medicine. 2011. Guide for the Care and Use of Laboratory Animals: Eighth Edition. Washington, DC: The National Academies Press. https://doi.org/10.17226/70.</a:t>
            </a:r>
            <a:endParaRPr lang="en-US" dirty="0"/>
          </a:p>
        </p:txBody>
      </p:sp>
      <p:sp>
        <p:nvSpPr>
          <p:cNvPr id="4" name="Slide Number Placeholder 3"/>
          <p:cNvSpPr>
            <a:spLocks noGrp="1"/>
          </p:cNvSpPr>
          <p:nvPr>
            <p:ph type="sldNum" sz="quarter" idx="5"/>
          </p:nvPr>
        </p:nvSpPr>
        <p:spPr/>
        <p:txBody>
          <a:bodyPr/>
          <a:lstStyle/>
          <a:p>
            <a:fld id="{D803096F-3AC1-4C57-9109-DABAF4B0C4B0}" type="slidenum">
              <a:rPr lang="en-US" smtClean="0"/>
              <a:pPr/>
              <a:t>7</a:t>
            </a:fld>
            <a:endParaRPr lang="en-US" dirty="0"/>
          </a:p>
        </p:txBody>
      </p:sp>
    </p:spTree>
    <p:extLst>
      <p:ext uri="{BB962C8B-B14F-4D97-AF65-F5344CB8AC3E}">
        <p14:creationId xmlns:p14="http://schemas.microsoft.com/office/powerpoint/2010/main" val="2546754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t>Often, the initial training will take investment, but the ingrained learning will payoff and expedite continued training and learning and provide the foundation to fall back on in cases of regression or aversive experiences.</a:t>
            </a:r>
          </a:p>
          <a:p>
            <a:endParaRPr lang="en-US" dirty="0"/>
          </a:p>
        </p:txBody>
      </p:sp>
      <p:sp>
        <p:nvSpPr>
          <p:cNvPr id="4" name="Slide Number Placeholder 3"/>
          <p:cNvSpPr>
            <a:spLocks noGrp="1"/>
          </p:cNvSpPr>
          <p:nvPr>
            <p:ph type="sldNum" sz="quarter" idx="5"/>
          </p:nvPr>
        </p:nvSpPr>
        <p:spPr/>
        <p:txBody>
          <a:bodyPr/>
          <a:lstStyle/>
          <a:p>
            <a:fld id="{D803096F-3AC1-4C57-9109-DABAF4B0C4B0}" type="slidenum">
              <a:rPr lang="en-US" smtClean="0"/>
              <a:pPr/>
              <a:t>12</a:t>
            </a:fld>
            <a:endParaRPr lang="en-US" dirty="0"/>
          </a:p>
        </p:txBody>
      </p:sp>
    </p:spTree>
    <p:extLst>
      <p:ext uri="{BB962C8B-B14F-4D97-AF65-F5344CB8AC3E}">
        <p14:creationId xmlns:p14="http://schemas.microsoft.com/office/powerpoint/2010/main" val="2376306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
        <p:nvSpPr>
          <p:cNvPr id="8" name="Date Placeholder 7"/>
          <p:cNvSpPr>
            <a:spLocks noGrp="1"/>
          </p:cNvSpPr>
          <p:nvPr>
            <p:ph type="dt" sz="half" idx="10"/>
          </p:nvPr>
        </p:nvSpPr>
        <p:spPr/>
        <p:txBody>
          <a:bodyPr/>
          <a:lstStyle/>
          <a:p>
            <a:pPr>
              <a:defRPr/>
            </a:pPr>
            <a:endParaRPr lang="en-US" dirty="0"/>
          </a:p>
        </p:txBody>
      </p:sp>
      <p:sp>
        <p:nvSpPr>
          <p:cNvPr id="9" name="Footer Placeholder 8"/>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2688625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E7AC5A41-6752-416E-82DD-2955A2555465}" type="slidenum">
              <a:rPr lang="en-US" smtClean="0"/>
              <a:pPr/>
              <a:t>‹#›</a:t>
            </a:fld>
            <a:endParaRPr lang="en-US" dirty="0"/>
          </a:p>
        </p:txBody>
      </p:sp>
    </p:spTree>
    <p:extLst>
      <p:ext uri="{BB962C8B-B14F-4D97-AF65-F5344CB8AC3E}">
        <p14:creationId xmlns:p14="http://schemas.microsoft.com/office/powerpoint/2010/main" val="2660955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87FF17C-ACD2-4EDA-9800-9CB289750C2A}" type="slidenum">
              <a:rPr lang="en-US"/>
              <a:pPr/>
              <a:t>‹#›</a:t>
            </a:fld>
            <a:endParaRPr lang="en-US" dirty="0"/>
          </a:p>
        </p:txBody>
      </p:sp>
    </p:spTree>
    <p:extLst>
      <p:ext uri="{BB962C8B-B14F-4D97-AF65-F5344CB8AC3E}">
        <p14:creationId xmlns:p14="http://schemas.microsoft.com/office/powerpoint/2010/main" val="3111220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981200"/>
            <a:ext cx="411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11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098A12B5-3F4E-47C4-8AB4-C4DDD6649C06}" type="slidenum">
              <a:rPr lang="en-US"/>
              <a:pPr/>
              <a:t>‹#›</a:t>
            </a:fld>
            <a:endParaRPr lang="en-US" dirty="0"/>
          </a:p>
        </p:txBody>
      </p:sp>
    </p:spTree>
    <p:extLst>
      <p:ext uri="{BB962C8B-B14F-4D97-AF65-F5344CB8AC3E}">
        <p14:creationId xmlns:p14="http://schemas.microsoft.com/office/powerpoint/2010/main" val="270670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0754" y="834475"/>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40754" y="209495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0754" y="2734712"/>
            <a:ext cx="4040188" cy="3490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28579" y="209495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8579" y="2734712"/>
            <a:ext cx="4041775" cy="3490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7ACAB31C-94E1-4E0B-A680-E8872FA62502}" type="slidenum">
              <a:rPr lang="en-US"/>
              <a:pPr/>
              <a:t>‹#›</a:t>
            </a:fld>
            <a:endParaRPr lang="en-US" dirty="0"/>
          </a:p>
        </p:txBody>
      </p:sp>
    </p:spTree>
    <p:extLst>
      <p:ext uri="{BB962C8B-B14F-4D97-AF65-F5344CB8AC3E}">
        <p14:creationId xmlns:p14="http://schemas.microsoft.com/office/powerpoint/2010/main" val="425881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700B4D45-F344-47F3-9597-53318C7A3CC3}" type="slidenum">
              <a:rPr lang="en-US"/>
              <a:pPr/>
              <a:t>‹#›</a:t>
            </a:fld>
            <a:endParaRPr lang="en-US" dirty="0"/>
          </a:p>
        </p:txBody>
      </p:sp>
    </p:spTree>
    <p:extLst>
      <p:ext uri="{BB962C8B-B14F-4D97-AF65-F5344CB8AC3E}">
        <p14:creationId xmlns:p14="http://schemas.microsoft.com/office/powerpoint/2010/main" val="1480424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24C1D02E-0BDF-4975-9EBC-443AC2AD5F7D}" type="slidenum">
              <a:rPr lang="en-US"/>
              <a:pPr/>
              <a:t>‹#›</a:t>
            </a:fld>
            <a:endParaRPr lang="en-US" dirty="0"/>
          </a:p>
        </p:txBody>
      </p:sp>
    </p:spTree>
    <p:extLst>
      <p:ext uri="{BB962C8B-B14F-4D97-AF65-F5344CB8AC3E}">
        <p14:creationId xmlns:p14="http://schemas.microsoft.com/office/powerpoint/2010/main" val="2860239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8844" y="916445"/>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66694" y="916446"/>
            <a:ext cx="5111750" cy="504861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48844" y="2078495"/>
            <a:ext cx="3008313" cy="40462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48613848-A513-4FF5-BD55-C18BE074CF11}" type="slidenum">
              <a:rPr lang="en-US"/>
              <a:pPr/>
              <a:t>‹#›</a:t>
            </a:fld>
            <a:endParaRPr lang="en-US" dirty="0"/>
          </a:p>
        </p:txBody>
      </p:sp>
    </p:spTree>
    <p:extLst>
      <p:ext uri="{BB962C8B-B14F-4D97-AF65-F5344CB8AC3E}">
        <p14:creationId xmlns:p14="http://schemas.microsoft.com/office/powerpoint/2010/main" val="729855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935845"/>
            <a:ext cx="5486400" cy="37917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CDC8EF2D-1290-4AFF-B35D-82E7E29A06A3}" type="slidenum">
              <a:rPr lang="en-US"/>
              <a:pPr/>
              <a:t>‹#›</a:t>
            </a:fld>
            <a:endParaRPr lang="en-US" dirty="0"/>
          </a:p>
        </p:txBody>
      </p:sp>
    </p:spTree>
    <p:extLst>
      <p:ext uri="{BB962C8B-B14F-4D97-AF65-F5344CB8AC3E}">
        <p14:creationId xmlns:p14="http://schemas.microsoft.com/office/powerpoint/2010/main" val="3043144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734EA3F1-1A1A-4E44-8B56-1411CA1A265A}" type="slidenum">
              <a:rPr lang="en-US"/>
              <a:pPr/>
              <a:t>‹#›</a:t>
            </a:fld>
            <a:endParaRPr lang="en-US" dirty="0"/>
          </a:p>
        </p:txBody>
      </p:sp>
    </p:spTree>
    <p:extLst>
      <p:ext uri="{BB962C8B-B14F-4D97-AF65-F5344CB8AC3E}">
        <p14:creationId xmlns:p14="http://schemas.microsoft.com/office/powerpoint/2010/main" val="4187697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914400"/>
            <a:ext cx="20955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914400"/>
            <a:ext cx="61341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924800" y="6299200"/>
            <a:ext cx="8382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EB676E6D-DD73-4307-9610-68AA5725EDD7}" type="slidenum">
              <a:rPr lang="en-US"/>
              <a:pPr/>
              <a:t>‹#›</a:t>
            </a:fld>
            <a:endParaRPr lang="en-US" dirty="0"/>
          </a:p>
        </p:txBody>
      </p:sp>
    </p:spTree>
    <p:extLst>
      <p:ext uri="{BB962C8B-B14F-4D97-AF65-F5344CB8AC3E}">
        <p14:creationId xmlns:p14="http://schemas.microsoft.com/office/powerpoint/2010/main" val="2779010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026" name="Picture 7" descr="powerpoint-C sub.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49300" y="914400"/>
            <a:ext cx="7924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749300" y="1981200"/>
            <a:ext cx="7924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on text regions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4"/>
          <p:cNvSpPr>
            <a:spLocks noGrp="1" noChangeArrowheads="1"/>
          </p:cNvSpPr>
          <p:nvPr>
            <p:ph type="dt" sz="half" idx="2"/>
          </p:nvPr>
        </p:nvSpPr>
        <p:spPr bwMode="auto">
          <a:xfrm>
            <a:off x="7315200" y="6299200"/>
            <a:ext cx="1447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solidFill>
                  <a:srgbClr val="002B5E"/>
                </a:solidFill>
                <a:latin typeface="Georgia" pitchFamily="-112" charset="0"/>
              </a:defRPr>
            </a:lvl1pPr>
          </a:lstStyle>
          <a:p>
            <a:pPr>
              <a:defRPr/>
            </a:pPr>
            <a:endParaRPr lang="en-US" dirty="0"/>
          </a:p>
        </p:txBody>
      </p:sp>
      <p:sp>
        <p:nvSpPr>
          <p:cNvPr id="1029" name="Rectangle 5"/>
          <p:cNvSpPr>
            <a:spLocks noGrp="1" noChangeArrowheads="1"/>
          </p:cNvSpPr>
          <p:nvPr>
            <p:ph type="ftr" sz="quarter" idx="3"/>
          </p:nvPr>
        </p:nvSpPr>
        <p:spPr bwMode="auto">
          <a:xfrm>
            <a:off x="749300" y="6299200"/>
            <a:ext cx="6223000" cy="55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solidFill>
                  <a:srgbClr val="002B5E"/>
                </a:solidFill>
                <a:latin typeface="Georgia" pitchFamily="-112" charset="0"/>
              </a:defRPr>
            </a:lvl1pPr>
          </a:lstStyle>
          <a:p>
            <a:pPr>
              <a:defRPr/>
            </a:pPr>
            <a:endParaRPr lang="en-US" dirty="0"/>
          </a:p>
        </p:txBody>
      </p:sp>
      <p:sp>
        <p:nvSpPr>
          <p:cNvPr id="9" name="TextBox 8"/>
          <p:cNvSpPr txBox="1"/>
          <p:nvPr userDrawn="1"/>
        </p:nvSpPr>
        <p:spPr>
          <a:xfrm>
            <a:off x="3835400" y="254000"/>
            <a:ext cx="4927600" cy="307975"/>
          </a:xfrm>
          <a:prstGeom prst="rect">
            <a:avLst/>
          </a:prstGeom>
          <a:noFill/>
        </p:spPr>
        <p:txBody>
          <a:bodyPr>
            <a:spAutoFit/>
          </a:bodyPr>
          <a:lstStyle/>
          <a:p>
            <a:pPr algn="r">
              <a:defRPr/>
            </a:pPr>
            <a:r>
              <a:rPr lang="en-US" sz="1400" b="0" dirty="0">
                <a:solidFill>
                  <a:srgbClr val="002B5E"/>
                </a:solidFill>
                <a:latin typeface="Georgia" pitchFamily="-112" charset="0"/>
              </a:rPr>
              <a:t>Division of Laboratory Animal Resources (DLAR)</a:t>
            </a:r>
          </a:p>
        </p:txBody>
      </p:sp>
    </p:spTree>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hf sldNum="0" hdr="0" ftr="0" dt="0"/>
  <p:txStyles>
    <p:titleStyle>
      <a:lvl1pPr algn="l" rtl="0" eaLnBrk="0" fontAlgn="base" hangingPunct="0">
        <a:spcBef>
          <a:spcPct val="0"/>
        </a:spcBef>
        <a:spcAft>
          <a:spcPct val="0"/>
        </a:spcAft>
        <a:defRPr sz="3600" b="1">
          <a:solidFill>
            <a:srgbClr val="948151"/>
          </a:solidFill>
          <a:latin typeface="+mj-lt"/>
          <a:ea typeface="+mj-ea"/>
          <a:cs typeface="+mj-cs"/>
        </a:defRPr>
      </a:lvl1pPr>
      <a:lvl2pPr algn="l" rtl="0" eaLnBrk="0" fontAlgn="base" hangingPunct="0">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3600" b="1">
          <a:solidFill>
            <a:srgbClr val="948151"/>
          </a:solidFill>
          <a:latin typeface="Georgia" pitchFamily="-108" charset="0"/>
          <a:ea typeface="ＭＳ Ｐゴシック" pitchFamily="-108" charset="-128"/>
          <a:cs typeface="ＭＳ Ｐゴシック" pitchFamily="-108" charset="-128"/>
        </a:defRPr>
      </a:lvl5pPr>
      <a:lvl6pPr marL="457200" algn="l" rtl="0" fontAlgn="base">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6pPr>
      <a:lvl7pPr marL="914400" algn="l" rtl="0" fontAlgn="base">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7pPr>
      <a:lvl8pPr marL="1371600" algn="l" rtl="0" fontAlgn="base">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8pPr>
      <a:lvl9pPr marL="1828800" algn="l" rtl="0" fontAlgn="base">
        <a:spcBef>
          <a:spcPct val="0"/>
        </a:spcBef>
        <a:spcAft>
          <a:spcPct val="0"/>
        </a:spcAft>
        <a:defRPr sz="4400">
          <a:solidFill>
            <a:srgbClr val="003E7E"/>
          </a:solidFill>
          <a:latin typeface="Georgia" pitchFamily="-108" charset="0"/>
          <a:ea typeface="ＭＳ Ｐゴシック" pitchFamily="-108" charset="-128"/>
          <a:cs typeface="ＭＳ Ｐゴシック" pitchFamily="-108" charset="-128"/>
        </a:defRPr>
      </a:lvl9pPr>
    </p:titleStyle>
    <p:bodyStyle>
      <a:lvl1pPr marL="342900" indent="-342900" algn="l" rtl="0" eaLnBrk="0" fontAlgn="base" hangingPunct="0">
        <a:spcBef>
          <a:spcPct val="20000"/>
        </a:spcBef>
        <a:spcAft>
          <a:spcPts val="600"/>
        </a:spcAft>
        <a:buClr>
          <a:srgbClr val="000000"/>
        </a:buClr>
        <a:buChar cha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en/isolated-thinking-freedom-ape-1052504/"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title-slid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2"/>
          <p:cNvSpPr txBox="1">
            <a:spLocks noChangeArrowheads="1"/>
          </p:cNvSpPr>
          <p:nvPr/>
        </p:nvSpPr>
        <p:spPr bwMode="auto">
          <a:xfrm>
            <a:off x="355600" y="1088940"/>
            <a:ext cx="5836856" cy="84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pitchFamily="-112" charset="-128"/>
              </a:defRPr>
            </a:lvl1pPr>
            <a:lvl2pPr marL="37931725" indent="-37474525">
              <a:defRPr sz="2400">
                <a:solidFill>
                  <a:schemeClr val="tx1"/>
                </a:solidFill>
                <a:latin typeface="Arial" charset="0"/>
                <a:ea typeface="ＭＳ Ｐゴシック" pitchFamily="-112" charset="-128"/>
              </a:defRPr>
            </a:lvl2pPr>
            <a:lvl3pPr>
              <a:defRPr sz="2400">
                <a:solidFill>
                  <a:schemeClr val="tx1"/>
                </a:solidFill>
                <a:latin typeface="Arial" charset="0"/>
                <a:ea typeface="ＭＳ Ｐゴシック" pitchFamily="-112" charset="-128"/>
              </a:defRPr>
            </a:lvl3pPr>
            <a:lvl4pPr>
              <a:defRPr sz="2400">
                <a:solidFill>
                  <a:schemeClr val="tx1"/>
                </a:solidFill>
                <a:latin typeface="Arial" charset="0"/>
                <a:ea typeface="ＭＳ Ｐゴシック" pitchFamily="-112" charset="-128"/>
              </a:defRPr>
            </a:lvl4pPr>
            <a:lvl5pPr>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pPr algn="ctr" eaLnBrk="1" hangingPunct="1"/>
            <a:r>
              <a:rPr lang="en-US" sz="4000" b="1" dirty="0">
                <a:solidFill>
                  <a:schemeClr val="bg1"/>
                </a:solidFill>
                <a:latin typeface="Georgia" pitchFamily="-112" charset="0"/>
              </a:rPr>
              <a:t>Animal Training</a:t>
            </a:r>
          </a:p>
        </p:txBody>
      </p:sp>
      <p:sp>
        <p:nvSpPr>
          <p:cNvPr id="15364" name="Rectangle 3"/>
          <p:cNvSpPr>
            <a:spLocks noGrp="1" noChangeArrowheads="1"/>
          </p:cNvSpPr>
          <p:nvPr>
            <p:ph type="subTitle" idx="1"/>
          </p:nvPr>
        </p:nvSpPr>
        <p:spPr>
          <a:xfrm>
            <a:off x="530828" y="1980642"/>
            <a:ext cx="5486400" cy="509657"/>
          </a:xfrm>
        </p:spPr>
        <p:txBody>
          <a:bodyPr/>
          <a:lstStyle/>
          <a:p>
            <a:pPr eaLnBrk="1" hangingPunct="1">
              <a:spcAft>
                <a:spcPct val="0"/>
              </a:spcAft>
            </a:pPr>
            <a:r>
              <a:rPr lang="en-US" sz="2000" dirty="0">
                <a:solidFill>
                  <a:srgbClr val="CCCC90"/>
                </a:solidFill>
              </a:rPr>
              <a:t>Regulations, Policies and Recommendations</a:t>
            </a:r>
          </a:p>
        </p:txBody>
      </p:sp>
      <p:pic>
        <p:nvPicPr>
          <p:cNvPr id="1028" name="Picture 4" descr="Training and Procedures | University of Zurich | UZH">
            <a:extLst>
              <a:ext uri="{FF2B5EF4-FFF2-40B4-BE49-F238E27FC236}">
                <a16:creationId xmlns:a16="http://schemas.microsoft.com/office/drawing/2014/main" id="{BD220E7E-2CDE-D765-493C-012B5FDD95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7945" y="2796209"/>
            <a:ext cx="3441274" cy="19375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F04E8BC-F152-781A-8F55-F341BB08F396}"/>
              </a:ext>
            </a:extLst>
          </p:cNvPr>
          <p:cNvSpPr txBox="1"/>
          <p:nvPr/>
        </p:nvSpPr>
        <p:spPr>
          <a:xfrm>
            <a:off x="3008582" y="4458705"/>
            <a:ext cx="1941443" cy="215444"/>
          </a:xfrm>
          <a:prstGeom prst="rect">
            <a:avLst/>
          </a:prstGeom>
          <a:noFill/>
        </p:spPr>
        <p:txBody>
          <a:bodyPr wrap="square" rtlCol="0">
            <a:spAutoFit/>
          </a:bodyPr>
          <a:lstStyle/>
          <a:p>
            <a:r>
              <a:rPr lang="en-US" sz="800" dirty="0">
                <a:solidFill>
                  <a:schemeClr val="bg1"/>
                </a:solidFill>
              </a:rPr>
              <a:t>Photo credit: University of Zurich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B5B4-B5C4-3641-7A52-58815473C1D3}"/>
              </a:ext>
            </a:extLst>
          </p:cNvPr>
          <p:cNvSpPr>
            <a:spLocks noGrp="1"/>
          </p:cNvSpPr>
          <p:nvPr>
            <p:ph type="title"/>
          </p:nvPr>
        </p:nvSpPr>
        <p:spPr>
          <a:xfrm>
            <a:off x="448844" y="916445"/>
            <a:ext cx="8197829" cy="546343"/>
          </a:xfrm>
        </p:spPr>
        <p:txBody>
          <a:bodyPr vert="horz" wrap="square" lIns="91440" tIns="45720" rIns="91440" bIns="45720" numCol="1" anchor="b" anchorCtr="0" compatLnSpc="1">
            <a:prstTxWarp prst="textNoShape">
              <a:avLst/>
            </a:prstTxWarp>
            <a:normAutofit/>
          </a:bodyPr>
          <a:lstStyle/>
          <a:p>
            <a:pPr algn="ctr"/>
            <a:r>
              <a:rPr lang="en-US" sz="2800" b="1" dirty="0">
                <a:latin typeface="+mj-lt"/>
                <a:ea typeface="+mj-ea"/>
                <a:cs typeface="+mj-cs"/>
              </a:rPr>
              <a:t>Human-Animal Relationship &amp; Welfare</a:t>
            </a:r>
          </a:p>
        </p:txBody>
      </p:sp>
      <p:sp>
        <p:nvSpPr>
          <p:cNvPr id="5" name="TextBox 4">
            <a:extLst>
              <a:ext uri="{FF2B5EF4-FFF2-40B4-BE49-F238E27FC236}">
                <a16:creationId xmlns:a16="http://schemas.microsoft.com/office/drawing/2014/main" id="{CD053599-4A4A-DBF2-9484-FC6156043CE2}"/>
              </a:ext>
            </a:extLst>
          </p:cNvPr>
          <p:cNvSpPr txBox="1"/>
          <p:nvPr/>
        </p:nvSpPr>
        <p:spPr bwMode="auto">
          <a:xfrm>
            <a:off x="308657" y="2079982"/>
            <a:ext cx="2747607" cy="2696533"/>
          </a:xfrm>
          <a:prstGeom prst="cloud">
            <a:avLst/>
          </a:prstGeom>
          <a:noFill/>
          <a:ln>
            <a:solidFill>
              <a:srgbClr val="002B5E"/>
            </a:solidFill>
          </a:ln>
        </p:spPr>
        <p:txBody>
          <a:bodyPr vert="horz" wrap="square" lIns="91440" tIns="45720" rIns="91440" bIns="45720" numCol="1" anchor="ctr" anchorCtr="0" compatLnSpc="1">
            <a:prstTxWarp prst="textNoShape">
              <a:avLst/>
            </a:prstTxWarp>
            <a:normAutofit/>
          </a:bodyPr>
          <a:lstStyle/>
          <a:p>
            <a:pPr algn="ctr">
              <a:spcBef>
                <a:spcPct val="20000"/>
              </a:spcBef>
              <a:spcAft>
                <a:spcPts val="600"/>
              </a:spcAft>
              <a:buClr>
                <a:srgbClr val="000000"/>
              </a:buClr>
            </a:pPr>
            <a:r>
              <a:rPr lang="en-US" sz="1400" dirty="0">
                <a:solidFill>
                  <a:srgbClr val="002B5E"/>
                </a:solidFill>
                <a:latin typeface="+mn-lt"/>
                <a:ea typeface="+mn-ea"/>
                <a:cs typeface="+mn-cs"/>
              </a:rPr>
              <a:t>How can we objectively &amp; consistently assess psychological state in response to training?</a:t>
            </a:r>
          </a:p>
        </p:txBody>
      </p:sp>
      <p:grpSp>
        <p:nvGrpSpPr>
          <p:cNvPr id="7" name="Group 6">
            <a:extLst>
              <a:ext uri="{FF2B5EF4-FFF2-40B4-BE49-F238E27FC236}">
                <a16:creationId xmlns:a16="http://schemas.microsoft.com/office/drawing/2014/main" id="{1971DB24-EFA2-7CE6-8417-46FCAE9C42A9}"/>
              </a:ext>
            </a:extLst>
          </p:cNvPr>
          <p:cNvGrpSpPr/>
          <p:nvPr/>
        </p:nvGrpSpPr>
        <p:grpSpPr>
          <a:xfrm>
            <a:off x="3534924" y="1751551"/>
            <a:ext cx="5577306" cy="4700173"/>
            <a:chOff x="3566694" y="1476664"/>
            <a:chExt cx="5577306" cy="4641707"/>
          </a:xfrm>
        </p:grpSpPr>
        <p:sp>
          <p:nvSpPr>
            <p:cNvPr id="8" name="Rectangle: Rounded Corners 7">
              <a:extLst>
                <a:ext uri="{FF2B5EF4-FFF2-40B4-BE49-F238E27FC236}">
                  <a16:creationId xmlns:a16="http://schemas.microsoft.com/office/drawing/2014/main" id="{4437D0ED-270B-1A3F-FD1D-EA6DB43393BC}"/>
                </a:ext>
              </a:extLst>
            </p:cNvPr>
            <p:cNvSpPr/>
            <p:nvPr/>
          </p:nvSpPr>
          <p:spPr>
            <a:xfrm>
              <a:off x="3566694" y="1476664"/>
              <a:ext cx="5111749" cy="1118914"/>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descr="Dog">
              <a:extLst>
                <a:ext uri="{FF2B5EF4-FFF2-40B4-BE49-F238E27FC236}">
                  <a16:creationId xmlns:a16="http://schemas.microsoft.com/office/drawing/2014/main" id="{7DC3C339-C5CD-8A9B-2B75-C139DFC00B8A}"/>
                </a:ext>
              </a:extLst>
            </p:cNvPr>
            <p:cNvSpPr/>
            <p:nvPr/>
          </p:nvSpPr>
          <p:spPr>
            <a:xfrm>
              <a:off x="3905165" y="1728420"/>
              <a:ext cx="616004" cy="615403"/>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2DF71EF8-E29C-BDB6-1018-DFC00653813C}"/>
                </a:ext>
              </a:extLst>
            </p:cNvPr>
            <p:cNvSpPr/>
            <p:nvPr/>
          </p:nvSpPr>
          <p:spPr>
            <a:xfrm>
              <a:off x="4859642" y="1476664"/>
              <a:ext cx="3694636" cy="1120008"/>
            </a:xfrm>
            <a:custGeom>
              <a:avLst/>
              <a:gdLst>
                <a:gd name="csX0" fmla="*/ 0 w 3340141"/>
                <a:gd name="csY0" fmla="*/ 0 h 1120008"/>
                <a:gd name="csX1" fmla="*/ 3340141 w 3340141"/>
                <a:gd name="csY1" fmla="*/ 0 h 1120008"/>
                <a:gd name="csX2" fmla="*/ 3340141 w 3340141"/>
                <a:gd name="csY2" fmla="*/ 1120008 h 1120008"/>
                <a:gd name="csX3" fmla="*/ 0 w 3340141"/>
                <a:gd name="csY3" fmla="*/ 1120008 h 1120008"/>
                <a:gd name="csX4" fmla="*/ 0 w 3340141"/>
                <a:gd name="csY4" fmla="*/ 0 h 1120008"/>
              </a:gdLst>
              <a:ahLst/>
              <a:cxnLst>
                <a:cxn ang="0">
                  <a:pos x="csX0" y="csY0"/>
                </a:cxn>
                <a:cxn ang="0">
                  <a:pos x="csX1" y="csY1"/>
                </a:cxn>
                <a:cxn ang="0">
                  <a:pos x="csX2" y="csY2"/>
                </a:cxn>
                <a:cxn ang="0">
                  <a:pos x="csX3" y="csY3"/>
                </a:cxn>
                <a:cxn ang="0">
                  <a:pos x="csX4" y="csY4"/>
                </a:cxn>
              </a:cxnLst>
              <a:rect l="l" t="t" r="r" b="b"/>
              <a:pathLst>
                <a:path w="3340141" h="1120008">
                  <a:moveTo>
                    <a:pt x="0" y="0"/>
                  </a:moveTo>
                  <a:lnTo>
                    <a:pt x="3340141" y="0"/>
                  </a:lnTo>
                  <a:lnTo>
                    <a:pt x="3340141" y="1120008"/>
                  </a:lnTo>
                  <a:lnTo>
                    <a:pt x="0" y="1120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534" tIns="118534" rIns="118534" bIns="118534" numCol="1" spcCol="1270" anchor="ctr" anchorCtr="0">
              <a:noAutofit/>
            </a:bodyPr>
            <a:lstStyle/>
            <a:p>
              <a:pPr marL="0" lvl="0" indent="0" algn="l" defTabSz="533400">
                <a:lnSpc>
                  <a:spcPct val="100000"/>
                </a:lnSpc>
                <a:spcBef>
                  <a:spcPct val="0"/>
                </a:spcBef>
                <a:spcAft>
                  <a:spcPct val="35000"/>
                </a:spcAft>
                <a:buNone/>
              </a:pPr>
              <a:r>
                <a:rPr lang="en-US" sz="1200" b="1" kern="1200" dirty="0"/>
                <a:t>Training and interactions with staff </a:t>
              </a:r>
              <a:r>
                <a:rPr lang="en-US" sz="1200" kern="1200" dirty="0"/>
                <a:t>can have </a:t>
              </a:r>
              <a:r>
                <a:rPr lang="en-US" sz="1200" b="1" kern="1200" dirty="0"/>
                <a:t>significant positive or negative impacts </a:t>
              </a:r>
              <a:r>
                <a:rPr lang="en-US" sz="1200" kern="1200" dirty="0"/>
                <a:t>on the psychological and physiological state of an animal.</a:t>
              </a:r>
            </a:p>
          </p:txBody>
        </p:sp>
        <p:sp>
          <p:nvSpPr>
            <p:cNvPr id="11" name="Rectangle: Rounded Corners 10">
              <a:extLst>
                <a:ext uri="{FF2B5EF4-FFF2-40B4-BE49-F238E27FC236}">
                  <a16:creationId xmlns:a16="http://schemas.microsoft.com/office/drawing/2014/main" id="{9AA664B5-7FAA-80BC-1C0A-B53B6039CABC}"/>
                </a:ext>
              </a:extLst>
            </p:cNvPr>
            <p:cNvSpPr/>
            <p:nvPr/>
          </p:nvSpPr>
          <p:spPr>
            <a:xfrm>
              <a:off x="3566694" y="2880749"/>
              <a:ext cx="5111749" cy="1118914"/>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Freeform: Shape 12">
              <a:extLst>
                <a:ext uri="{FF2B5EF4-FFF2-40B4-BE49-F238E27FC236}">
                  <a16:creationId xmlns:a16="http://schemas.microsoft.com/office/drawing/2014/main" id="{8AB5593F-F5FA-EB76-0255-3EF83B149288}"/>
                </a:ext>
              </a:extLst>
            </p:cNvPr>
            <p:cNvSpPr/>
            <p:nvPr/>
          </p:nvSpPr>
          <p:spPr>
            <a:xfrm>
              <a:off x="4859642" y="2880749"/>
              <a:ext cx="3694636" cy="1120008"/>
            </a:xfrm>
            <a:custGeom>
              <a:avLst/>
              <a:gdLst>
                <a:gd name="csX0" fmla="*/ 0 w 3340141"/>
                <a:gd name="csY0" fmla="*/ 0 h 1120008"/>
                <a:gd name="csX1" fmla="*/ 3340141 w 3340141"/>
                <a:gd name="csY1" fmla="*/ 0 h 1120008"/>
                <a:gd name="csX2" fmla="*/ 3340141 w 3340141"/>
                <a:gd name="csY2" fmla="*/ 1120008 h 1120008"/>
                <a:gd name="csX3" fmla="*/ 0 w 3340141"/>
                <a:gd name="csY3" fmla="*/ 1120008 h 1120008"/>
                <a:gd name="csX4" fmla="*/ 0 w 3340141"/>
                <a:gd name="csY4" fmla="*/ 0 h 1120008"/>
              </a:gdLst>
              <a:ahLst/>
              <a:cxnLst>
                <a:cxn ang="0">
                  <a:pos x="csX0" y="csY0"/>
                </a:cxn>
                <a:cxn ang="0">
                  <a:pos x="csX1" y="csY1"/>
                </a:cxn>
                <a:cxn ang="0">
                  <a:pos x="csX2" y="csY2"/>
                </a:cxn>
                <a:cxn ang="0">
                  <a:pos x="csX3" y="csY3"/>
                </a:cxn>
                <a:cxn ang="0">
                  <a:pos x="csX4" y="csY4"/>
                </a:cxn>
              </a:cxnLst>
              <a:rect l="l" t="t" r="r" b="b"/>
              <a:pathLst>
                <a:path w="3340141" h="1120008">
                  <a:moveTo>
                    <a:pt x="0" y="0"/>
                  </a:moveTo>
                  <a:lnTo>
                    <a:pt x="3340141" y="0"/>
                  </a:lnTo>
                  <a:lnTo>
                    <a:pt x="3340141" y="1120008"/>
                  </a:lnTo>
                  <a:lnTo>
                    <a:pt x="0" y="1120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534" tIns="118534" rIns="118534" bIns="118534" numCol="1" spcCol="1270" anchor="ctr" anchorCtr="0">
              <a:noAutofit/>
            </a:bodyPr>
            <a:lstStyle/>
            <a:p>
              <a:pPr marL="0" lvl="0" indent="0" algn="l" defTabSz="533400">
                <a:lnSpc>
                  <a:spcPct val="100000"/>
                </a:lnSpc>
                <a:spcBef>
                  <a:spcPct val="0"/>
                </a:spcBef>
                <a:spcAft>
                  <a:spcPct val="35000"/>
                </a:spcAft>
                <a:buNone/>
              </a:pPr>
              <a:r>
                <a:rPr lang="en-US" sz="1200" kern="1200" dirty="0"/>
                <a:t>Studies show that using PRT techniques to train voluntary cooperation can significantly affect </a:t>
              </a:r>
              <a:r>
                <a:rPr lang="en-US" sz="1200" b="1" kern="1200" dirty="0"/>
                <a:t>physiological measures that </a:t>
              </a:r>
              <a:r>
                <a:rPr lang="en-US" sz="1200" kern="1200" dirty="0"/>
                <a:t>are correlated with stress responses</a:t>
              </a:r>
            </a:p>
          </p:txBody>
        </p:sp>
        <p:sp>
          <p:nvSpPr>
            <p:cNvPr id="14" name="Rectangle: Rounded Corners 13">
              <a:extLst>
                <a:ext uri="{FF2B5EF4-FFF2-40B4-BE49-F238E27FC236}">
                  <a16:creationId xmlns:a16="http://schemas.microsoft.com/office/drawing/2014/main" id="{9B66D328-33C7-5267-3334-E583F264549F}"/>
                </a:ext>
              </a:extLst>
            </p:cNvPr>
            <p:cNvSpPr/>
            <p:nvPr/>
          </p:nvSpPr>
          <p:spPr>
            <a:xfrm>
              <a:off x="3566694" y="4284835"/>
              <a:ext cx="5111749" cy="1118914"/>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Rectangle 14" descr="Rat">
              <a:extLst>
                <a:ext uri="{FF2B5EF4-FFF2-40B4-BE49-F238E27FC236}">
                  <a16:creationId xmlns:a16="http://schemas.microsoft.com/office/drawing/2014/main" id="{082E8493-FE73-A4B1-B1BA-EAED781CD1C6}"/>
                </a:ext>
              </a:extLst>
            </p:cNvPr>
            <p:cNvSpPr/>
            <p:nvPr/>
          </p:nvSpPr>
          <p:spPr>
            <a:xfrm>
              <a:off x="3905165" y="3132504"/>
              <a:ext cx="616004" cy="615403"/>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6" name="Freeform: Shape 15">
              <a:extLst>
                <a:ext uri="{FF2B5EF4-FFF2-40B4-BE49-F238E27FC236}">
                  <a16:creationId xmlns:a16="http://schemas.microsoft.com/office/drawing/2014/main" id="{5507BE6F-7677-7537-C06C-314E58350016}"/>
                </a:ext>
              </a:extLst>
            </p:cNvPr>
            <p:cNvSpPr/>
            <p:nvPr/>
          </p:nvSpPr>
          <p:spPr>
            <a:xfrm>
              <a:off x="4859642" y="4287164"/>
              <a:ext cx="3694636" cy="1120008"/>
            </a:xfrm>
            <a:custGeom>
              <a:avLst/>
              <a:gdLst>
                <a:gd name="csX0" fmla="*/ 0 w 2300287"/>
                <a:gd name="csY0" fmla="*/ 0 h 1120008"/>
                <a:gd name="csX1" fmla="*/ 2300287 w 2300287"/>
                <a:gd name="csY1" fmla="*/ 0 h 1120008"/>
                <a:gd name="csX2" fmla="*/ 2300287 w 2300287"/>
                <a:gd name="csY2" fmla="*/ 1120008 h 1120008"/>
                <a:gd name="csX3" fmla="*/ 0 w 2300287"/>
                <a:gd name="csY3" fmla="*/ 1120008 h 1120008"/>
                <a:gd name="csX4" fmla="*/ 0 w 2300287"/>
                <a:gd name="csY4" fmla="*/ 0 h 1120008"/>
              </a:gdLst>
              <a:ahLst/>
              <a:cxnLst>
                <a:cxn ang="0">
                  <a:pos x="csX0" y="csY0"/>
                </a:cxn>
                <a:cxn ang="0">
                  <a:pos x="csX1" y="csY1"/>
                </a:cxn>
                <a:cxn ang="0">
                  <a:pos x="csX2" y="csY2"/>
                </a:cxn>
                <a:cxn ang="0">
                  <a:pos x="csX3" y="csY3"/>
                </a:cxn>
                <a:cxn ang="0">
                  <a:pos x="csX4" y="csY4"/>
                </a:cxn>
              </a:cxnLst>
              <a:rect l="l" t="t" r="r" b="b"/>
              <a:pathLst>
                <a:path w="2300287" h="1120008">
                  <a:moveTo>
                    <a:pt x="0" y="0"/>
                  </a:moveTo>
                  <a:lnTo>
                    <a:pt x="2300287" y="0"/>
                  </a:lnTo>
                  <a:lnTo>
                    <a:pt x="2300287" y="1120008"/>
                  </a:lnTo>
                  <a:lnTo>
                    <a:pt x="0" y="1120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534" tIns="118534" rIns="118534" bIns="118534" numCol="1" spcCol="1270" anchor="ctr" anchorCtr="0">
              <a:noAutofit/>
            </a:bodyPr>
            <a:lstStyle/>
            <a:p>
              <a:pPr marL="0" lvl="0" indent="0" algn="l" defTabSz="533400">
                <a:lnSpc>
                  <a:spcPct val="100000"/>
                </a:lnSpc>
                <a:spcBef>
                  <a:spcPct val="0"/>
                </a:spcBef>
                <a:spcAft>
                  <a:spcPct val="35000"/>
                </a:spcAft>
                <a:buNone/>
              </a:pPr>
              <a:r>
                <a:rPr lang="en-US" sz="1200" kern="1200" dirty="0"/>
                <a:t>Total WBC counts, blood GLU levels, and SEG levels were </a:t>
              </a:r>
              <a:r>
                <a:rPr lang="en-US" sz="1200" b="1" kern="1200" dirty="0"/>
                <a:t>significantly lower </a:t>
              </a:r>
              <a:r>
                <a:rPr lang="en-US" sz="1200" kern="1200" dirty="0"/>
                <a:t>in animals that </a:t>
              </a:r>
              <a:r>
                <a:rPr lang="en-US" sz="1200" b="1" kern="1200" dirty="0"/>
                <a:t>voluntarily presented </a:t>
              </a:r>
              <a:r>
                <a:rPr lang="en-US" sz="1200" kern="1200" dirty="0"/>
                <a:t>than in animals that received an injection involuntarily or were darted.</a:t>
              </a:r>
            </a:p>
          </p:txBody>
        </p:sp>
        <p:sp>
          <p:nvSpPr>
            <p:cNvPr id="17" name="Freeform: Shape 16">
              <a:extLst>
                <a:ext uri="{FF2B5EF4-FFF2-40B4-BE49-F238E27FC236}">
                  <a16:creationId xmlns:a16="http://schemas.microsoft.com/office/drawing/2014/main" id="{D086B539-5EFD-304D-8838-231991D32211}"/>
                </a:ext>
              </a:extLst>
            </p:cNvPr>
            <p:cNvSpPr/>
            <p:nvPr/>
          </p:nvSpPr>
          <p:spPr>
            <a:xfrm>
              <a:off x="5161722" y="5552874"/>
              <a:ext cx="3982278" cy="565497"/>
            </a:xfrm>
            <a:custGeom>
              <a:avLst/>
              <a:gdLst>
                <a:gd name="csX0" fmla="*/ 0 w 814940"/>
                <a:gd name="csY0" fmla="*/ 0 h 1118914"/>
                <a:gd name="csX1" fmla="*/ 814940 w 814940"/>
                <a:gd name="csY1" fmla="*/ 0 h 1118914"/>
                <a:gd name="csX2" fmla="*/ 814940 w 814940"/>
                <a:gd name="csY2" fmla="*/ 1118914 h 1118914"/>
                <a:gd name="csX3" fmla="*/ 0 w 814940"/>
                <a:gd name="csY3" fmla="*/ 1118914 h 1118914"/>
                <a:gd name="csX4" fmla="*/ 0 w 814940"/>
                <a:gd name="csY4" fmla="*/ 0 h 1118914"/>
              </a:gdLst>
              <a:ahLst/>
              <a:cxnLst>
                <a:cxn ang="0">
                  <a:pos x="csX0" y="csY0"/>
                </a:cxn>
                <a:cxn ang="0">
                  <a:pos x="csX1" y="csY1"/>
                </a:cxn>
                <a:cxn ang="0">
                  <a:pos x="csX2" y="csY2"/>
                </a:cxn>
                <a:cxn ang="0">
                  <a:pos x="csX3" y="csY3"/>
                </a:cxn>
                <a:cxn ang="0">
                  <a:pos x="csX4" y="csY4"/>
                </a:cxn>
              </a:cxnLst>
              <a:rect l="l" t="t" r="r" b="b"/>
              <a:pathLst>
                <a:path w="814940" h="1118914">
                  <a:moveTo>
                    <a:pt x="0" y="0"/>
                  </a:moveTo>
                  <a:lnTo>
                    <a:pt x="814940" y="0"/>
                  </a:lnTo>
                  <a:lnTo>
                    <a:pt x="814940" y="1118914"/>
                  </a:lnTo>
                  <a:lnTo>
                    <a:pt x="0" y="1118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418" tIns="118418" rIns="118418" bIns="118418" numCol="1" spcCol="1270" anchor="ctr" anchorCtr="0">
              <a:noAutofit/>
            </a:bodyPr>
            <a:lstStyle/>
            <a:p>
              <a:pPr marL="0" lvl="0" indent="0" algn="l" defTabSz="488950">
                <a:lnSpc>
                  <a:spcPct val="100000"/>
                </a:lnSpc>
                <a:spcBef>
                  <a:spcPct val="0"/>
                </a:spcBef>
                <a:spcAft>
                  <a:spcPct val="35000"/>
                </a:spcAft>
                <a:buNone/>
              </a:pPr>
              <a:r>
                <a:rPr lang="en-US" sz="800" kern="1200" dirty="0"/>
                <a:t>Lambeth et al, Positive Reinforcement Training Affects Hematologic and Serum Chemistry Values in Captive Chimpanzees, American Journal of Primatology 68:245-256 (2006).</a:t>
              </a:r>
            </a:p>
          </p:txBody>
        </p:sp>
        <p:sp>
          <p:nvSpPr>
            <p:cNvPr id="12" name="Rectangle 11" descr="Brain in head">
              <a:extLst>
                <a:ext uri="{FF2B5EF4-FFF2-40B4-BE49-F238E27FC236}">
                  <a16:creationId xmlns:a16="http://schemas.microsoft.com/office/drawing/2014/main" id="{8F6410E8-20F8-EB58-ECA9-2EFC658ABDC9}"/>
                </a:ext>
              </a:extLst>
            </p:cNvPr>
            <p:cNvSpPr/>
            <p:nvPr/>
          </p:nvSpPr>
          <p:spPr>
            <a:xfrm>
              <a:off x="3905165" y="4536591"/>
              <a:ext cx="616004" cy="615403"/>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grpSp>
    </p:spTree>
    <p:extLst>
      <p:ext uri="{BB962C8B-B14F-4D97-AF65-F5344CB8AC3E}">
        <p14:creationId xmlns:p14="http://schemas.microsoft.com/office/powerpoint/2010/main" val="64285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9AF9-EFCD-AA97-3654-C44A642CEB42}"/>
              </a:ext>
            </a:extLst>
          </p:cNvPr>
          <p:cNvSpPr>
            <a:spLocks noGrp="1"/>
          </p:cNvSpPr>
          <p:nvPr>
            <p:ph type="title"/>
          </p:nvPr>
        </p:nvSpPr>
        <p:spPr>
          <a:xfrm>
            <a:off x="749300" y="914400"/>
            <a:ext cx="7924800" cy="838200"/>
          </a:xfrm>
        </p:spPr>
        <p:txBody>
          <a:bodyPr vert="horz" wrap="square" lIns="91440" tIns="45720" rIns="91440" bIns="45720" numCol="1" anchor="ctr" anchorCtr="0" compatLnSpc="1">
            <a:prstTxWarp prst="textNoShape">
              <a:avLst/>
            </a:prstTxWarp>
            <a:normAutofit/>
          </a:bodyPr>
          <a:lstStyle/>
          <a:p>
            <a:pPr algn="ctr"/>
            <a:r>
              <a:rPr lang="en-US" b="1" dirty="0">
                <a:latin typeface="+mj-lt"/>
                <a:ea typeface="+mj-ea"/>
                <a:cs typeface="+mj-cs"/>
              </a:rPr>
              <a:t>Operant Conditioning</a:t>
            </a:r>
          </a:p>
        </p:txBody>
      </p:sp>
      <p:pic>
        <p:nvPicPr>
          <p:cNvPr id="5" name="Content Placeholder 4">
            <a:extLst>
              <a:ext uri="{FF2B5EF4-FFF2-40B4-BE49-F238E27FC236}">
                <a16:creationId xmlns:a16="http://schemas.microsoft.com/office/drawing/2014/main" id="{A5C4DB3E-4A91-8845-ED62-06B2A198147B}"/>
              </a:ext>
            </a:extLst>
          </p:cNvPr>
          <p:cNvPicPr>
            <a:picLocks noGrp="1" noChangeAspect="1"/>
          </p:cNvPicPr>
          <p:nvPr>
            <p:ph sz="half" idx="1"/>
          </p:nvPr>
        </p:nvPicPr>
        <p:blipFill>
          <a:blip r:embed="rId2"/>
          <a:stretch>
            <a:fillRect/>
          </a:stretch>
        </p:blipFill>
        <p:spPr bwMode="auto">
          <a:xfrm>
            <a:off x="381000" y="2138855"/>
            <a:ext cx="4114800" cy="35708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2498B69-2A67-5B1A-A1A4-75620646989E}"/>
              </a:ext>
            </a:extLst>
          </p:cNvPr>
          <p:cNvSpPr txBox="1"/>
          <p:nvPr/>
        </p:nvSpPr>
        <p:spPr bwMode="auto">
          <a:xfrm>
            <a:off x="4711700" y="2362198"/>
            <a:ext cx="4114800" cy="3347546"/>
          </a:xfrm>
          <a:prstGeom prst="rect">
            <a:avLst/>
          </a:prstGeom>
          <a:noFill/>
          <a:ln>
            <a:noFill/>
          </a:ln>
        </p:spPr>
        <p:txBody>
          <a:bodyPr vert="horz" wrap="square" lIns="91440" tIns="45720" rIns="91440" bIns="45720" numCol="1" anchor="t" anchorCtr="0" compatLnSpc="1">
            <a:prstTxWarp prst="textNoShape">
              <a:avLst/>
            </a:prstTxWarp>
            <a:normAutofit fontScale="77500" lnSpcReduction="20000"/>
          </a:bodyPr>
          <a:lstStyle/>
          <a:p>
            <a:pPr marL="342900" indent="-342900">
              <a:spcBef>
                <a:spcPct val="20000"/>
              </a:spcBef>
              <a:spcAft>
                <a:spcPts val="600"/>
              </a:spcAft>
              <a:buClr>
                <a:srgbClr val="000000"/>
              </a:buClr>
              <a:buChar char="•"/>
            </a:pPr>
            <a:r>
              <a:rPr lang="en-US" sz="2800" dirty="0">
                <a:solidFill>
                  <a:srgbClr val="002B5E"/>
                </a:solidFill>
                <a:latin typeface="+mn-lt"/>
                <a:ea typeface="+mn-ea"/>
              </a:rPr>
              <a:t>A type of learning in which the probability of a behavior recurring is increased or decreased by the consequences that follow.</a:t>
            </a:r>
          </a:p>
          <a:p>
            <a:pPr marL="342900" indent="-342900">
              <a:spcBef>
                <a:spcPct val="20000"/>
              </a:spcBef>
              <a:spcAft>
                <a:spcPts val="600"/>
              </a:spcAft>
              <a:buClr>
                <a:srgbClr val="000000"/>
              </a:buClr>
              <a:buChar char="•"/>
            </a:pPr>
            <a:r>
              <a:rPr lang="en-US" sz="2800" dirty="0">
                <a:solidFill>
                  <a:srgbClr val="002B5E"/>
                </a:solidFill>
                <a:latin typeface="+mn-lt"/>
                <a:ea typeface="+mn-ea"/>
              </a:rPr>
              <a:t>Ample &amp; clear communication during the training process is critical for the animal to learn and understand what is being asked of them.</a:t>
            </a:r>
          </a:p>
        </p:txBody>
      </p:sp>
    </p:spTree>
    <p:extLst>
      <p:ext uri="{BB962C8B-B14F-4D97-AF65-F5344CB8AC3E}">
        <p14:creationId xmlns:p14="http://schemas.microsoft.com/office/powerpoint/2010/main" val="313641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C96C-DE8E-7D02-5B25-9C443BA138A4}"/>
              </a:ext>
            </a:extLst>
          </p:cNvPr>
          <p:cNvSpPr>
            <a:spLocks noGrp="1"/>
          </p:cNvSpPr>
          <p:nvPr>
            <p:ph type="title"/>
          </p:nvPr>
        </p:nvSpPr>
        <p:spPr>
          <a:xfrm>
            <a:off x="685800" y="796413"/>
            <a:ext cx="7924800" cy="838200"/>
          </a:xfrm>
        </p:spPr>
        <p:txBody>
          <a:bodyPr wrap="square" anchor="ctr">
            <a:normAutofit/>
          </a:bodyPr>
          <a:lstStyle/>
          <a:p>
            <a:r>
              <a:rPr lang="en-US" dirty="0"/>
              <a:t>Positive Reinforcement Training</a:t>
            </a:r>
          </a:p>
        </p:txBody>
      </p:sp>
      <p:sp>
        <p:nvSpPr>
          <p:cNvPr id="4" name="Content Placeholder 3">
            <a:extLst>
              <a:ext uri="{FF2B5EF4-FFF2-40B4-BE49-F238E27FC236}">
                <a16:creationId xmlns:a16="http://schemas.microsoft.com/office/drawing/2014/main" id="{F285ED07-AD46-CD74-795F-DC5476A73A91}"/>
              </a:ext>
            </a:extLst>
          </p:cNvPr>
          <p:cNvSpPr>
            <a:spLocks noGrp="1"/>
          </p:cNvSpPr>
          <p:nvPr>
            <p:ph sz="half" idx="2"/>
          </p:nvPr>
        </p:nvSpPr>
        <p:spPr>
          <a:xfrm>
            <a:off x="4572000" y="1932039"/>
            <a:ext cx="4338484" cy="2993922"/>
          </a:xfrm>
        </p:spPr>
        <p:txBody>
          <a:bodyPr wrap="square" anchor="t">
            <a:normAutofit/>
          </a:bodyPr>
          <a:lstStyle/>
          <a:p>
            <a:pPr>
              <a:lnSpc>
                <a:spcPct val="90000"/>
              </a:lnSpc>
            </a:pPr>
            <a:r>
              <a:rPr lang="en-US" sz="1400" dirty="0"/>
              <a:t>Animals learning with </a:t>
            </a:r>
            <a:r>
              <a:rPr lang="en-US" sz="1400" b="1" dirty="0"/>
              <a:t>PRT</a:t>
            </a:r>
            <a:r>
              <a:rPr lang="en-US" sz="1400" dirty="0"/>
              <a:t> and a conditioned reinforcer </a:t>
            </a:r>
            <a:r>
              <a:rPr lang="en-US" sz="1400" b="1" dirty="0"/>
              <a:t>learn faster and remember better </a:t>
            </a:r>
            <a:r>
              <a:rPr lang="en-US" sz="1400" dirty="0"/>
              <a:t>than animals learning with only primary reinforcers due to activation of the core emotional SEEKING system (e.g. Pryor, 2009).</a:t>
            </a:r>
          </a:p>
          <a:p>
            <a:pPr>
              <a:lnSpc>
                <a:spcPct val="90000"/>
              </a:lnSpc>
            </a:pPr>
            <a:r>
              <a:rPr lang="en-US" sz="1400" b="1" dirty="0"/>
              <a:t>PRT triggers a dopamine cascade </a:t>
            </a:r>
            <a:r>
              <a:rPr lang="en-US" sz="1400" dirty="0"/>
              <a:t>which affects the brain as an “anticipation of good news”.</a:t>
            </a:r>
          </a:p>
          <a:p>
            <a:pPr>
              <a:lnSpc>
                <a:spcPct val="90000"/>
              </a:lnSpc>
            </a:pPr>
            <a:r>
              <a:rPr lang="en-US" sz="1400" b="1" dirty="0"/>
              <a:t>Correction involving strong aversive </a:t>
            </a:r>
            <a:r>
              <a:rPr lang="en-US" sz="1400" dirty="0"/>
              <a:t>(positive punishment and negative reinforcement) switches the brain from </a:t>
            </a:r>
            <a:r>
              <a:rPr lang="en-US" sz="1400" b="1" dirty="0"/>
              <a:t>SEEKING mode to avoidance and fear </a:t>
            </a:r>
            <a:r>
              <a:rPr lang="en-US" sz="1400" dirty="0"/>
              <a:t>(Dickinson and Pearce, 1977; Pryor, 2009).</a:t>
            </a:r>
          </a:p>
        </p:txBody>
      </p:sp>
      <p:pic>
        <p:nvPicPr>
          <p:cNvPr id="4098" name="Picture 2">
            <a:extLst>
              <a:ext uri="{FF2B5EF4-FFF2-40B4-BE49-F238E27FC236}">
                <a16:creationId xmlns:a16="http://schemas.microsoft.com/office/drawing/2014/main" id="{365EEDC4-4824-9B9E-E94A-BBB1987BC4F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7316" y="1634613"/>
            <a:ext cx="2828925" cy="377676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687818AD-573C-60CF-3957-385F42E61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0" y="3429000"/>
            <a:ext cx="247650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185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25EE-DF25-04A9-91FD-3374DBAE2F60}"/>
              </a:ext>
            </a:extLst>
          </p:cNvPr>
          <p:cNvSpPr>
            <a:spLocks noGrp="1"/>
          </p:cNvSpPr>
          <p:nvPr>
            <p:ph type="title"/>
          </p:nvPr>
        </p:nvSpPr>
        <p:spPr>
          <a:xfrm>
            <a:off x="749300" y="914400"/>
            <a:ext cx="7924800" cy="838200"/>
          </a:xfrm>
        </p:spPr>
        <p:txBody>
          <a:bodyPr wrap="square" anchor="ctr">
            <a:normAutofit/>
          </a:bodyPr>
          <a:lstStyle/>
          <a:p>
            <a:r>
              <a:rPr lang="en-US" dirty="0"/>
              <a:t>Desensitization &amp; Habituation</a:t>
            </a:r>
            <a:endParaRPr lang="en-US"/>
          </a:p>
        </p:txBody>
      </p:sp>
      <p:sp>
        <p:nvSpPr>
          <p:cNvPr id="3" name="Content Placeholder 2">
            <a:extLst>
              <a:ext uri="{FF2B5EF4-FFF2-40B4-BE49-F238E27FC236}">
                <a16:creationId xmlns:a16="http://schemas.microsoft.com/office/drawing/2014/main" id="{08CC225C-A9EE-5DB4-F2EC-864A9DE08C24}"/>
              </a:ext>
            </a:extLst>
          </p:cNvPr>
          <p:cNvSpPr>
            <a:spLocks noGrp="1"/>
          </p:cNvSpPr>
          <p:nvPr>
            <p:ph sz="half" idx="1"/>
          </p:nvPr>
        </p:nvSpPr>
        <p:spPr>
          <a:xfrm>
            <a:off x="381000" y="1981200"/>
            <a:ext cx="4114800" cy="3886200"/>
          </a:xfrm>
        </p:spPr>
        <p:txBody>
          <a:bodyPr wrap="square" anchor="t">
            <a:normAutofit/>
          </a:bodyPr>
          <a:lstStyle/>
          <a:p>
            <a:pPr>
              <a:lnSpc>
                <a:spcPct val="90000"/>
              </a:lnSpc>
            </a:pPr>
            <a:r>
              <a:rPr lang="en-US" sz="1400" b="1" dirty="0"/>
              <a:t>Desensitization – </a:t>
            </a:r>
            <a:r>
              <a:rPr lang="en-US" sz="1400" dirty="0"/>
              <a:t>The process of exposing an individual to an anxiety-provoking stimulus in a stepwise manner while a state of relaxation is maintained. Important to always keep the stimulus </a:t>
            </a:r>
            <a:r>
              <a:rPr lang="en-US" sz="1400" b="1" dirty="0"/>
              <a:t>below the threshold that causes anxiety</a:t>
            </a:r>
            <a:r>
              <a:rPr lang="en-US" sz="1400" dirty="0"/>
              <a:t>.</a:t>
            </a:r>
            <a:endParaRPr lang="en-US" sz="1400" b="1" dirty="0"/>
          </a:p>
          <a:p>
            <a:pPr>
              <a:lnSpc>
                <a:spcPct val="90000"/>
              </a:lnSpc>
            </a:pPr>
            <a:r>
              <a:rPr lang="en-US" sz="1400" b="1" dirty="0"/>
              <a:t>Habituation- </a:t>
            </a:r>
            <a:r>
              <a:rPr lang="en-US" sz="1400" dirty="0"/>
              <a:t>Learning occurs through passive exposure to an aversive stimulus over time. </a:t>
            </a:r>
          </a:p>
          <a:p>
            <a:pPr>
              <a:lnSpc>
                <a:spcPct val="90000"/>
              </a:lnSpc>
            </a:pPr>
            <a:r>
              <a:rPr lang="en-US" sz="1400" b="1" dirty="0"/>
              <a:t>Counterconditioning- </a:t>
            </a:r>
            <a:r>
              <a:rPr lang="en-US" sz="1400" dirty="0"/>
              <a:t>The aversive stimulus is explicitly paired with positive reinforcement.</a:t>
            </a:r>
          </a:p>
          <a:p>
            <a:pPr>
              <a:lnSpc>
                <a:spcPct val="90000"/>
              </a:lnSpc>
            </a:pPr>
            <a:r>
              <a:rPr lang="en-US" sz="1400" b="1" dirty="0"/>
              <a:t>Flooding </a:t>
            </a:r>
            <a:r>
              <a:rPr lang="en-US" sz="1400" dirty="0"/>
              <a:t>(NOT RECOMMENDED)- prolonged and intense exposure to a fear inducing stimulus intending to force habituation.</a:t>
            </a:r>
          </a:p>
        </p:txBody>
      </p:sp>
      <p:pic>
        <p:nvPicPr>
          <p:cNvPr id="3074" name="Picture 2" descr="Positive Reinforcement Training for Blood Draw - Come See Our World">
            <a:extLst>
              <a:ext uri="{FF2B5EF4-FFF2-40B4-BE49-F238E27FC236}">
                <a16:creationId xmlns:a16="http://schemas.microsoft.com/office/drawing/2014/main" id="{B4B60668-2E31-8DAA-F3D7-FEA92D35543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17774" y="1981200"/>
            <a:ext cx="3975652" cy="3886200"/>
          </a:xfrm>
          <a:prstGeom prst="rect">
            <a:avLst/>
          </a:prstGeom>
          <a:solidFill>
            <a:srgbClr val="FFFFFF"/>
          </a:solidFill>
        </p:spPr>
      </p:pic>
      <p:sp>
        <p:nvSpPr>
          <p:cNvPr id="4" name="TextBox 3">
            <a:extLst>
              <a:ext uri="{FF2B5EF4-FFF2-40B4-BE49-F238E27FC236}">
                <a16:creationId xmlns:a16="http://schemas.microsoft.com/office/drawing/2014/main" id="{2F6961D6-127E-6B85-1132-2C230E5D577E}"/>
              </a:ext>
            </a:extLst>
          </p:cNvPr>
          <p:cNvSpPr txBox="1"/>
          <p:nvPr/>
        </p:nvSpPr>
        <p:spPr>
          <a:xfrm>
            <a:off x="569843" y="6096000"/>
            <a:ext cx="8063948" cy="590931"/>
          </a:xfrm>
          <a:prstGeom prst="rect">
            <a:avLst/>
          </a:prstGeom>
          <a:noFill/>
        </p:spPr>
        <p:txBody>
          <a:bodyPr wrap="square" rtlCol="0">
            <a:spAutoFit/>
          </a:bodyPr>
          <a:lstStyle/>
          <a:p>
            <a:pPr algn="ctr">
              <a:lnSpc>
                <a:spcPct val="90000"/>
              </a:lnSpc>
            </a:pPr>
            <a:r>
              <a:rPr lang="en-US" sz="1200" dirty="0">
                <a:solidFill>
                  <a:srgbClr val="002B5E"/>
                </a:solidFill>
              </a:rPr>
              <a:t>Some animals may seem behaviorally unaffected by aversive stimuli but still react physiologically. </a:t>
            </a:r>
          </a:p>
          <a:p>
            <a:pPr algn="ctr">
              <a:lnSpc>
                <a:spcPct val="90000"/>
              </a:lnSpc>
            </a:pPr>
            <a:r>
              <a:rPr lang="en-US" sz="1200" dirty="0">
                <a:solidFill>
                  <a:srgbClr val="002B5E"/>
                </a:solidFill>
              </a:rPr>
              <a:t>Learned helplessness may be confused with compliance. </a:t>
            </a:r>
          </a:p>
          <a:p>
            <a:pPr algn="ctr">
              <a:lnSpc>
                <a:spcPct val="90000"/>
              </a:lnSpc>
            </a:pPr>
            <a:r>
              <a:rPr lang="en-US" sz="1200" dirty="0">
                <a:solidFill>
                  <a:srgbClr val="002B5E"/>
                </a:solidFill>
              </a:rPr>
              <a:t>Stress may still be a confounding factor in research results.</a:t>
            </a:r>
          </a:p>
        </p:txBody>
      </p:sp>
    </p:spTree>
    <p:extLst>
      <p:ext uri="{BB962C8B-B14F-4D97-AF65-F5344CB8AC3E}">
        <p14:creationId xmlns:p14="http://schemas.microsoft.com/office/powerpoint/2010/main" val="2524766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5B8A9-519A-66C4-F125-05AAAA9879DA}"/>
              </a:ext>
            </a:extLst>
          </p:cNvPr>
          <p:cNvSpPr>
            <a:spLocks noGrp="1"/>
          </p:cNvSpPr>
          <p:nvPr>
            <p:ph type="title"/>
          </p:nvPr>
        </p:nvSpPr>
        <p:spPr>
          <a:xfrm>
            <a:off x="749300" y="847755"/>
            <a:ext cx="7924800" cy="838200"/>
          </a:xfrm>
        </p:spPr>
        <p:txBody>
          <a:bodyPr/>
          <a:lstStyle/>
          <a:p>
            <a:pPr algn="ctr"/>
            <a:r>
              <a:rPr lang="en-US" dirty="0"/>
              <a:t>Approximations (Shaping)</a:t>
            </a:r>
          </a:p>
        </p:txBody>
      </p:sp>
      <p:sp>
        <p:nvSpPr>
          <p:cNvPr id="3" name="Content Placeholder 2">
            <a:extLst>
              <a:ext uri="{FF2B5EF4-FFF2-40B4-BE49-F238E27FC236}">
                <a16:creationId xmlns:a16="http://schemas.microsoft.com/office/drawing/2014/main" id="{FC669225-9557-9D58-8856-D412A15FC6B9}"/>
              </a:ext>
            </a:extLst>
          </p:cNvPr>
          <p:cNvSpPr>
            <a:spLocks noGrp="1"/>
          </p:cNvSpPr>
          <p:nvPr>
            <p:ph idx="1"/>
          </p:nvPr>
        </p:nvSpPr>
        <p:spPr>
          <a:xfrm>
            <a:off x="206477" y="1685955"/>
            <a:ext cx="8675124" cy="1912651"/>
          </a:xfrm>
        </p:spPr>
        <p:txBody>
          <a:bodyPr/>
          <a:lstStyle/>
          <a:p>
            <a:r>
              <a:rPr lang="en-US" sz="1400" dirty="0"/>
              <a:t>Slowly develop the desired behavior. </a:t>
            </a:r>
            <a:r>
              <a:rPr lang="en-US" sz="1400" b="1" dirty="0"/>
              <a:t>Reward the behavioral steps </a:t>
            </a:r>
            <a:r>
              <a:rPr lang="en-US" sz="1400" dirty="0"/>
              <a:t>which approach the desired end goal behavior. Complicated behaviors should be broken down into manageable smaller steps.</a:t>
            </a:r>
          </a:p>
          <a:p>
            <a:r>
              <a:rPr lang="en-US" sz="1400" dirty="0"/>
              <a:t>Using </a:t>
            </a:r>
            <a:r>
              <a:rPr lang="en-US" sz="1400" b="1" dirty="0"/>
              <a:t>stepwise, approximations </a:t>
            </a:r>
            <a:r>
              <a:rPr lang="en-US" sz="1400" dirty="0"/>
              <a:t>provides a </a:t>
            </a:r>
            <a:r>
              <a:rPr lang="en-US" sz="1400" b="1" dirty="0"/>
              <a:t>foundation</a:t>
            </a:r>
            <a:r>
              <a:rPr lang="en-US" sz="1400" dirty="0"/>
              <a:t> for the goal behavior and slowly </a:t>
            </a:r>
            <a:r>
              <a:rPr lang="en-US" sz="1400" b="1" dirty="0"/>
              <a:t>builds confidence and trust</a:t>
            </a:r>
            <a:r>
              <a:rPr lang="en-US" sz="1400" dirty="0"/>
              <a:t>, without flooding or overwhelming the learner. </a:t>
            </a:r>
          </a:p>
          <a:p>
            <a:r>
              <a:rPr lang="en-US" sz="1400" b="1" dirty="0"/>
              <a:t>Do not continuously push an unsuccessful command. </a:t>
            </a:r>
            <a:r>
              <a:rPr lang="en-US" sz="1400" dirty="0"/>
              <a:t>If the animal does not cooperate or understand what is required of it, revert to a previously learnt command to rebuild confidence.</a:t>
            </a:r>
          </a:p>
          <a:p>
            <a:pPr marL="0" indent="0">
              <a:buNone/>
            </a:pPr>
            <a:endParaRPr lang="en-US" dirty="0"/>
          </a:p>
        </p:txBody>
      </p:sp>
      <p:pic>
        <p:nvPicPr>
          <p:cNvPr id="2050" name="Picture 2" descr="Compositional pretraining improves computational efficiency and matches  animal behaviour on complex tasks | Nature Machine Intelligence">
            <a:extLst>
              <a:ext uri="{FF2B5EF4-FFF2-40B4-BE49-F238E27FC236}">
                <a16:creationId xmlns:a16="http://schemas.microsoft.com/office/drawing/2014/main" id="{0040D8FA-460D-6720-4F34-51C9E2797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687" y="3838883"/>
            <a:ext cx="6524625" cy="22479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DA323C6-87D9-BDD5-D83A-4BFF65DE463A}"/>
              </a:ext>
            </a:extLst>
          </p:cNvPr>
          <p:cNvSpPr txBox="1"/>
          <p:nvPr/>
        </p:nvSpPr>
        <p:spPr>
          <a:xfrm>
            <a:off x="541798" y="6457890"/>
            <a:ext cx="8339803" cy="400110"/>
          </a:xfrm>
          <a:prstGeom prst="rect">
            <a:avLst/>
          </a:prstGeom>
          <a:noFill/>
        </p:spPr>
        <p:txBody>
          <a:bodyPr wrap="square">
            <a:spAutoFit/>
          </a:bodyPr>
          <a:lstStyle/>
          <a:p>
            <a:pPr algn="r"/>
            <a:r>
              <a:rPr lang="en-US" sz="1000" b="0" i="0" dirty="0">
                <a:solidFill>
                  <a:srgbClr val="222222"/>
                </a:solidFill>
                <a:effectLst/>
                <a:latin typeface="-apple-system"/>
              </a:rPr>
              <a:t>Hocker, D., Constantinople, C.M. &amp; Savin, C. Compositional pretraining improves computational </a:t>
            </a:r>
          </a:p>
          <a:p>
            <a:pPr algn="r"/>
            <a:r>
              <a:rPr lang="en-US" sz="1000" b="0" i="0" dirty="0">
                <a:solidFill>
                  <a:srgbClr val="222222"/>
                </a:solidFill>
                <a:effectLst/>
                <a:latin typeface="-apple-system"/>
              </a:rPr>
              <a:t>efficiency and matches animal behaviour on complex tasks. </a:t>
            </a:r>
            <a:r>
              <a:rPr lang="en-US" sz="1000" b="0" i="1" dirty="0">
                <a:solidFill>
                  <a:srgbClr val="222222"/>
                </a:solidFill>
                <a:effectLst/>
                <a:latin typeface="-apple-system"/>
              </a:rPr>
              <a:t>Nat Mach Intell</a:t>
            </a:r>
            <a:r>
              <a:rPr lang="en-US" sz="1000" b="0" i="0" dirty="0">
                <a:solidFill>
                  <a:srgbClr val="222222"/>
                </a:solidFill>
                <a:effectLst/>
                <a:latin typeface="-apple-system"/>
              </a:rPr>
              <a:t> </a:t>
            </a:r>
            <a:r>
              <a:rPr lang="en-US" sz="1000" b="1" i="0" dirty="0">
                <a:solidFill>
                  <a:srgbClr val="222222"/>
                </a:solidFill>
                <a:effectLst/>
                <a:latin typeface="-apple-system"/>
              </a:rPr>
              <a:t>7</a:t>
            </a:r>
            <a:r>
              <a:rPr lang="en-US" sz="1000" b="0" i="0" dirty="0">
                <a:solidFill>
                  <a:srgbClr val="222222"/>
                </a:solidFill>
                <a:effectLst/>
                <a:latin typeface="-apple-system"/>
              </a:rPr>
              <a:t>, 689–702 (2025).</a:t>
            </a:r>
            <a:endParaRPr lang="en-US" sz="1000" dirty="0"/>
          </a:p>
        </p:txBody>
      </p:sp>
    </p:spTree>
    <p:extLst>
      <p:ext uri="{BB962C8B-B14F-4D97-AF65-F5344CB8AC3E}">
        <p14:creationId xmlns:p14="http://schemas.microsoft.com/office/powerpoint/2010/main" val="2190223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99E0-6A43-4031-C5B4-33F8D347272F}"/>
              </a:ext>
            </a:extLst>
          </p:cNvPr>
          <p:cNvSpPr>
            <a:spLocks noGrp="1"/>
          </p:cNvSpPr>
          <p:nvPr>
            <p:ph type="title"/>
          </p:nvPr>
        </p:nvSpPr>
        <p:spPr>
          <a:xfrm>
            <a:off x="749300" y="914400"/>
            <a:ext cx="7924800" cy="838200"/>
          </a:xfrm>
        </p:spPr>
        <p:txBody>
          <a:bodyPr wrap="square" anchor="ctr">
            <a:normAutofit/>
          </a:bodyPr>
          <a:lstStyle/>
          <a:p>
            <a:pPr algn="ctr">
              <a:lnSpc>
                <a:spcPct val="90000"/>
              </a:lnSpc>
            </a:pPr>
            <a:r>
              <a:rPr lang="en-US" sz="2500" dirty="0"/>
              <a:t>The Guide for Care and Use of Laboratory Animals</a:t>
            </a:r>
          </a:p>
        </p:txBody>
      </p:sp>
      <p:sp>
        <p:nvSpPr>
          <p:cNvPr id="3" name="Content Placeholder 2">
            <a:extLst>
              <a:ext uri="{FF2B5EF4-FFF2-40B4-BE49-F238E27FC236}">
                <a16:creationId xmlns:a16="http://schemas.microsoft.com/office/drawing/2014/main" id="{A5319D07-BC0E-C8D8-6013-F6E7264C2D30}"/>
              </a:ext>
            </a:extLst>
          </p:cNvPr>
          <p:cNvSpPr>
            <a:spLocks noGrp="1"/>
          </p:cNvSpPr>
          <p:nvPr>
            <p:ph sz="half" idx="1"/>
          </p:nvPr>
        </p:nvSpPr>
        <p:spPr>
          <a:xfrm>
            <a:off x="361336" y="2204884"/>
            <a:ext cx="4114800" cy="3438832"/>
          </a:xfrm>
        </p:spPr>
        <p:txBody>
          <a:bodyPr wrap="square" anchor="t">
            <a:normAutofit/>
          </a:bodyPr>
          <a:lstStyle/>
          <a:p>
            <a:pPr>
              <a:lnSpc>
                <a:spcPct val="90000"/>
              </a:lnSpc>
            </a:pPr>
            <a:r>
              <a:rPr lang="en-US" sz="1500" b="1" dirty="0"/>
              <a:t>Habituating animals to </a:t>
            </a:r>
            <a:r>
              <a:rPr lang="en-US" sz="1500" dirty="0"/>
              <a:t>routine husbandry or </a:t>
            </a:r>
            <a:r>
              <a:rPr lang="en-US" sz="1500" b="1" dirty="0"/>
              <a:t>experimental procedures should be encouraged </a:t>
            </a:r>
            <a:r>
              <a:rPr lang="en-US" sz="1500" dirty="0"/>
              <a:t>whenever possible. </a:t>
            </a:r>
          </a:p>
          <a:p>
            <a:pPr>
              <a:lnSpc>
                <a:spcPct val="90000"/>
              </a:lnSpc>
            </a:pPr>
            <a:r>
              <a:rPr lang="en-US" sz="1500" dirty="0"/>
              <a:t>The type and duration of habituation needed will be determined by the complexity of the procedure. In most cases, principles of operant conditioning may be employed during training sessions, </a:t>
            </a:r>
            <a:r>
              <a:rPr lang="en-US" sz="1500" b="1" dirty="0"/>
              <a:t>using progressive behavioral shaping, to induce voluntary cooperation with procedures</a:t>
            </a:r>
          </a:p>
        </p:txBody>
      </p:sp>
      <p:pic>
        <p:nvPicPr>
          <p:cNvPr id="7170" name="Picture 2" descr="Laboratory Animals ...">
            <a:extLst>
              <a:ext uri="{FF2B5EF4-FFF2-40B4-BE49-F238E27FC236}">
                <a16:creationId xmlns:a16="http://schemas.microsoft.com/office/drawing/2014/main" id="{4D48C9FB-A84F-004E-96B9-3C75786EEB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17240" y="1981200"/>
            <a:ext cx="2576719" cy="3886200"/>
          </a:xfrm>
          <a:prstGeom prst="rect">
            <a:avLst/>
          </a:prstGeom>
          <a:solidFill>
            <a:srgbClr val="FFFFFF"/>
          </a:solidFill>
        </p:spPr>
      </p:pic>
    </p:spTree>
    <p:extLst>
      <p:ext uri="{BB962C8B-B14F-4D97-AF65-F5344CB8AC3E}">
        <p14:creationId xmlns:p14="http://schemas.microsoft.com/office/powerpoint/2010/main" val="1135472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DC08-BB55-63FE-9BAC-BA623F3D6E76}"/>
              </a:ext>
            </a:extLst>
          </p:cNvPr>
          <p:cNvSpPr>
            <a:spLocks noGrp="1"/>
          </p:cNvSpPr>
          <p:nvPr>
            <p:ph type="title"/>
          </p:nvPr>
        </p:nvSpPr>
        <p:spPr>
          <a:xfrm>
            <a:off x="749300" y="914400"/>
            <a:ext cx="7924800" cy="838200"/>
          </a:xfrm>
        </p:spPr>
        <p:txBody>
          <a:bodyPr wrap="square" anchor="ctr">
            <a:normAutofit/>
          </a:bodyPr>
          <a:lstStyle/>
          <a:p>
            <a:pPr algn="ctr"/>
            <a:r>
              <a:rPr lang="en-US" dirty="0"/>
              <a:t>Restraint</a:t>
            </a:r>
          </a:p>
        </p:txBody>
      </p:sp>
      <p:sp>
        <p:nvSpPr>
          <p:cNvPr id="3" name="Content Placeholder 2">
            <a:extLst>
              <a:ext uri="{FF2B5EF4-FFF2-40B4-BE49-F238E27FC236}">
                <a16:creationId xmlns:a16="http://schemas.microsoft.com/office/drawing/2014/main" id="{64429CCF-9F96-14DB-4733-E3312409CBB3}"/>
              </a:ext>
            </a:extLst>
          </p:cNvPr>
          <p:cNvSpPr>
            <a:spLocks noGrp="1"/>
          </p:cNvSpPr>
          <p:nvPr>
            <p:ph sz="half" idx="1"/>
          </p:nvPr>
        </p:nvSpPr>
        <p:spPr>
          <a:xfrm>
            <a:off x="381000" y="1981200"/>
            <a:ext cx="4790768" cy="3886200"/>
          </a:xfrm>
        </p:spPr>
        <p:txBody>
          <a:bodyPr wrap="square" anchor="t">
            <a:normAutofit/>
          </a:bodyPr>
          <a:lstStyle/>
          <a:p>
            <a:pPr>
              <a:lnSpc>
                <a:spcPct val="90000"/>
              </a:lnSpc>
            </a:pPr>
            <a:r>
              <a:rPr lang="en-US" sz="1600" dirty="0"/>
              <a:t>Restraint devices should be suitable in size, design, and operation to </a:t>
            </a:r>
            <a:r>
              <a:rPr lang="en-US" sz="1600" b="1" dirty="0"/>
              <a:t>minimize discomfort, pain, distress, and the potential for injury to the animal and the research staff</a:t>
            </a:r>
            <a:r>
              <a:rPr lang="en-US" sz="1600" dirty="0"/>
              <a:t>. </a:t>
            </a:r>
          </a:p>
          <a:p>
            <a:pPr>
              <a:lnSpc>
                <a:spcPct val="90000"/>
              </a:lnSpc>
            </a:pPr>
            <a:r>
              <a:rPr lang="en-US" sz="1600" dirty="0"/>
              <a:t>The </a:t>
            </a:r>
            <a:r>
              <a:rPr lang="en-US" sz="1600" b="1" dirty="0"/>
              <a:t>period of restraint should be the minimum required</a:t>
            </a:r>
            <a:r>
              <a:rPr lang="en-US" sz="1600" dirty="0"/>
              <a:t> to accomplish the research objectives. </a:t>
            </a:r>
          </a:p>
          <a:p>
            <a:pPr>
              <a:lnSpc>
                <a:spcPct val="90000"/>
              </a:lnSpc>
            </a:pPr>
            <a:r>
              <a:rPr lang="en-US" sz="1600" dirty="0"/>
              <a:t>Animals to be placed in restraint devices </a:t>
            </a:r>
            <a:r>
              <a:rPr lang="en-US" sz="1600" b="1" dirty="0"/>
              <a:t>should be given training (with positive reinforcement) to adapt to the equipment</a:t>
            </a:r>
            <a:r>
              <a:rPr lang="en-US" sz="1600" dirty="0"/>
              <a:t> and personnel. </a:t>
            </a:r>
          </a:p>
          <a:p>
            <a:pPr marL="0" indent="0">
              <a:lnSpc>
                <a:spcPct val="90000"/>
              </a:lnSpc>
              <a:buNone/>
            </a:pPr>
            <a:r>
              <a:rPr lang="en-US" sz="1600" dirty="0"/>
              <a:t>		–The Guide, page 29</a:t>
            </a:r>
          </a:p>
        </p:txBody>
      </p:sp>
      <p:pic>
        <p:nvPicPr>
          <p:cNvPr id="5128" name="Picture 8" descr="A monkey in a cage&#10;&#10;AI-generated content may be incorrect.">
            <a:extLst>
              <a:ext uri="{FF2B5EF4-FFF2-40B4-BE49-F238E27FC236}">
                <a16:creationId xmlns:a16="http://schemas.microsoft.com/office/drawing/2014/main" id="{07A02C31-C1CE-DE5C-9A2D-C452BB924E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280" t="4493" b="7073"/>
          <a:stretch>
            <a:fillRect/>
          </a:stretch>
        </p:blipFill>
        <p:spPr bwMode="auto">
          <a:xfrm>
            <a:off x="5736648" y="1981200"/>
            <a:ext cx="1937904" cy="3886200"/>
          </a:xfrm>
          <a:prstGeom prst="rect">
            <a:avLst/>
          </a:prstGeom>
          <a:solidFill>
            <a:srgbClr val="FFFFFF"/>
          </a:solidFill>
        </p:spPr>
      </p:pic>
      <p:sp>
        <p:nvSpPr>
          <p:cNvPr id="5" name="TextBox 4">
            <a:extLst>
              <a:ext uri="{FF2B5EF4-FFF2-40B4-BE49-F238E27FC236}">
                <a16:creationId xmlns:a16="http://schemas.microsoft.com/office/drawing/2014/main" id="{5CBE6006-DD07-A816-56CC-45B6A1777CE1}"/>
              </a:ext>
            </a:extLst>
          </p:cNvPr>
          <p:cNvSpPr txBox="1"/>
          <p:nvPr/>
        </p:nvSpPr>
        <p:spPr>
          <a:xfrm>
            <a:off x="4916129" y="6223819"/>
            <a:ext cx="4114800" cy="461665"/>
          </a:xfrm>
          <a:prstGeom prst="rect">
            <a:avLst/>
          </a:prstGeom>
          <a:noFill/>
        </p:spPr>
        <p:txBody>
          <a:bodyPr wrap="square">
            <a:spAutoFit/>
          </a:bodyPr>
          <a:lstStyle/>
          <a:p>
            <a:pPr algn="r"/>
            <a:r>
              <a:rPr lang="en-US" sz="800" dirty="0"/>
              <a:t>Feng Zhao, et al. Improved methods for electroacupuncture and electromyographic recordings in normal and parkinsonian rhesus monkeys, Journal of Neuroscience Methods, Volume 192, Issue 2,2010, Pages 199-206,</a:t>
            </a:r>
          </a:p>
        </p:txBody>
      </p:sp>
    </p:spTree>
    <p:extLst>
      <p:ext uri="{BB962C8B-B14F-4D97-AF65-F5344CB8AC3E}">
        <p14:creationId xmlns:p14="http://schemas.microsoft.com/office/powerpoint/2010/main" val="386456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3AE5-3488-93E6-C5A6-CC160DE67F6C}"/>
              </a:ext>
            </a:extLst>
          </p:cNvPr>
          <p:cNvSpPr>
            <a:spLocks noGrp="1"/>
          </p:cNvSpPr>
          <p:nvPr>
            <p:ph type="title"/>
          </p:nvPr>
        </p:nvSpPr>
        <p:spPr/>
        <p:txBody>
          <a:bodyPr/>
          <a:lstStyle/>
          <a:p>
            <a:pPr algn="ctr"/>
            <a:r>
              <a:rPr lang="en-US" dirty="0"/>
              <a:t>OLAW &amp; PHS Assurance</a:t>
            </a:r>
          </a:p>
        </p:txBody>
      </p:sp>
      <p:sp>
        <p:nvSpPr>
          <p:cNvPr id="3" name="Content Placeholder 2">
            <a:extLst>
              <a:ext uri="{FF2B5EF4-FFF2-40B4-BE49-F238E27FC236}">
                <a16:creationId xmlns:a16="http://schemas.microsoft.com/office/drawing/2014/main" id="{BF638D4C-EB11-451A-BA83-8EDC60299866}"/>
              </a:ext>
            </a:extLst>
          </p:cNvPr>
          <p:cNvSpPr>
            <a:spLocks noGrp="1"/>
          </p:cNvSpPr>
          <p:nvPr>
            <p:ph idx="1"/>
          </p:nvPr>
        </p:nvSpPr>
        <p:spPr>
          <a:xfrm>
            <a:off x="583096" y="1828801"/>
            <a:ext cx="8091004" cy="4803912"/>
          </a:xfrm>
        </p:spPr>
        <p:txBody>
          <a:bodyPr/>
          <a:lstStyle/>
          <a:p>
            <a:r>
              <a:rPr lang="en-US" sz="1400" dirty="0"/>
              <a:t>The U.S. Government Principles</a:t>
            </a:r>
            <a:r>
              <a:rPr lang="en-US" sz="1400" baseline="30000" dirty="0"/>
              <a:t>1</a:t>
            </a:r>
            <a:r>
              <a:rPr lang="en-US" sz="1400" dirty="0"/>
              <a:t>, Health Research Extension Act of 1985</a:t>
            </a:r>
            <a:r>
              <a:rPr lang="en-US" sz="1400" baseline="30000" dirty="0"/>
              <a:t>2</a:t>
            </a:r>
            <a:r>
              <a:rPr lang="en-US" sz="1400" dirty="0"/>
              <a:t> and the PHS Policy</a:t>
            </a:r>
            <a:r>
              <a:rPr lang="en-US" sz="1400" baseline="30000" dirty="0"/>
              <a:t>3</a:t>
            </a:r>
            <a:r>
              <a:rPr lang="en-US" sz="1400" dirty="0"/>
              <a:t> repeatedly state that </a:t>
            </a:r>
            <a:r>
              <a:rPr lang="en-US" sz="1400" b="1" dirty="0"/>
              <a:t>personnel must be appropriately trained, qualified, and experienced, and that proper instruction and training must be provided. </a:t>
            </a:r>
          </a:p>
          <a:p>
            <a:r>
              <a:rPr lang="en-US" sz="1400" dirty="0"/>
              <a:t>IACUCs are responsible for verifying that individuals listed in animal activities will be appropriately qualified and trained prior to engaging in animal activities. </a:t>
            </a:r>
          </a:p>
          <a:p>
            <a:r>
              <a:rPr lang="en-US" sz="1400" dirty="0"/>
              <a:t>While training is an institutional responsibility, IACUCs are required to </a:t>
            </a:r>
            <a:r>
              <a:rPr lang="en-US" sz="1400" b="1" dirty="0"/>
              <a:t>evaluate the effectiveness of the institutional training program</a:t>
            </a:r>
            <a:endParaRPr lang="en-US" sz="1400" dirty="0"/>
          </a:p>
          <a:p>
            <a:r>
              <a:rPr lang="en-US" sz="1400" dirty="0"/>
              <a:t>Procedures with animals will </a:t>
            </a:r>
            <a:r>
              <a:rPr lang="en-US" sz="1400" b="1" dirty="0"/>
              <a:t>avoid or minimize discomfort, distress, and pain </a:t>
            </a:r>
            <a:r>
              <a:rPr lang="en-US" sz="1400" dirty="0"/>
              <a:t>to the animals, consistent with sound research design.</a:t>
            </a:r>
          </a:p>
        </p:txBody>
      </p:sp>
      <p:pic>
        <p:nvPicPr>
          <p:cNvPr id="8194" name="Picture 2" descr="Animal Welfare Compliance Accreditation ...">
            <a:extLst>
              <a:ext uri="{FF2B5EF4-FFF2-40B4-BE49-F238E27FC236}">
                <a16:creationId xmlns:a16="http://schemas.microsoft.com/office/drawing/2014/main" id="{0A4571F5-4120-7982-DFAA-E8E0B2AAA4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7793" y="4650658"/>
            <a:ext cx="4388413" cy="1755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59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52A8-4066-AA3E-4796-AA2AD678F4F6}"/>
              </a:ext>
            </a:extLst>
          </p:cNvPr>
          <p:cNvSpPr>
            <a:spLocks noGrp="1"/>
          </p:cNvSpPr>
          <p:nvPr>
            <p:ph type="title"/>
          </p:nvPr>
        </p:nvSpPr>
        <p:spPr/>
        <p:txBody>
          <a:bodyPr/>
          <a:lstStyle/>
          <a:p>
            <a:pPr algn="ctr"/>
            <a:r>
              <a:rPr lang="en-US" dirty="0"/>
              <a:t>AAALAC International</a:t>
            </a:r>
          </a:p>
        </p:txBody>
      </p:sp>
      <p:sp>
        <p:nvSpPr>
          <p:cNvPr id="3" name="Content Placeholder 2">
            <a:extLst>
              <a:ext uri="{FF2B5EF4-FFF2-40B4-BE49-F238E27FC236}">
                <a16:creationId xmlns:a16="http://schemas.microsoft.com/office/drawing/2014/main" id="{40358FC3-8A9C-0B2D-6E36-5F2344B254B3}"/>
              </a:ext>
            </a:extLst>
          </p:cNvPr>
          <p:cNvSpPr>
            <a:spLocks noGrp="1"/>
          </p:cNvSpPr>
          <p:nvPr>
            <p:ph idx="1"/>
          </p:nvPr>
        </p:nvSpPr>
        <p:spPr/>
        <p:txBody>
          <a:bodyPr/>
          <a:lstStyle/>
          <a:p>
            <a:r>
              <a:rPr lang="en-US" sz="1400" dirty="0"/>
              <a:t>The 3 R’s: Refinement </a:t>
            </a:r>
            <a:r>
              <a:rPr lang="en-US" sz="1400" b="1" dirty="0"/>
              <a:t>must also be considered </a:t>
            </a:r>
            <a:r>
              <a:rPr lang="en-US" sz="1400" dirty="0"/>
              <a:t>to </a:t>
            </a:r>
            <a:r>
              <a:rPr lang="en-US" sz="1400" b="1" dirty="0"/>
              <a:t>minimize pain and distress </a:t>
            </a:r>
            <a:r>
              <a:rPr lang="en-US" sz="1400" dirty="0"/>
              <a:t>and </a:t>
            </a:r>
            <a:r>
              <a:rPr lang="en-US" sz="1400" b="1" dirty="0"/>
              <a:t>provide positive experiences </a:t>
            </a:r>
            <a:r>
              <a:rPr lang="en-US" sz="1400" dirty="0"/>
              <a:t>to enhance animal welfare throughout the animals’ lifetime. Examples may include, but are not limited to, social housing, biologically relevant enrichment, </a:t>
            </a:r>
            <a:r>
              <a:rPr lang="en-US" sz="1400" b="1" dirty="0"/>
              <a:t>acclimation, habituation, positive reinforcement training and other welfare improvements to experimental procedures</a:t>
            </a:r>
            <a:r>
              <a:rPr lang="en-US" sz="1400" dirty="0"/>
              <a:t>, housing, and handling. As refinements evolve, </a:t>
            </a:r>
            <a:r>
              <a:rPr lang="en-US" sz="1400" b="1" dirty="0"/>
              <a:t>personnel should have access to current refinement training and educational opportunities.</a:t>
            </a:r>
          </a:p>
          <a:p>
            <a:r>
              <a:rPr lang="en-US" sz="1400" dirty="0"/>
              <a:t>The institutional Animal Care and Use Committee or Oversight Board (IACUC/OB) should identify </a:t>
            </a:r>
            <a:r>
              <a:rPr lang="en-US" sz="1400" b="1" dirty="0"/>
              <a:t>appropriate performance criteria</a:t>
            </a:r>
            <a:r>
              <a:rPr lang="en-US" sz="1400" dirty="0"/>
              <a:t>, as well as a </a:t>
            </a:r>
            <a:r>
              <a:rPr lang="en-US" sz="1400" b="1" dirty="0"/>
              <a:t>process for assessment</a:t>
            </a:r>
            <a:r>
              <a:rPr lang="en-US" sz="1400" dirty="0"/>
              <a:t>, and ensure that the adequacy, safety, comfort and configuration of the animal environment is regularly reviewed to meet animal welfare and research quality needs. Animals should be </a:t>
            </a:r>
            <a:r>
              <a:rPr lang="en-US" sz="1400" b="1" dirty="0"/>
              <a:t>adequately acclimated to their environment</a:t>
            </a:r>
            <a:r>
              <a:rPr lang="en-US" sz="1400" dirty="0"/>
              <a:t>, as well as </a:t>
            </a:r>
            <a:r>
              <a:rPr lang="en-US" sz="1400" b="1" dirty="0"/>
              <a:t>habituated to handling before experimentation begins</a:t>
            </a:r>
            <a:r>
              <a:rPr lang="en-US" sz="1400" dirty="0"/>
              <a:t> to reduce stress as well as experimental variability. </a:t>
            </a:r>
            <a:r>
              <a:rPr lang="en-US" sz="1400" b="1" dirty="0"/>
              <a:t>Non-aversive animal handling and positive reinforcement training methods should be used </a:t>
            </a:r>
            <a:r>
              <a:rPr lang="en-US" sz="1400" dirty="0"/>
              <a:t>whenever possible to minimize stress and it should be </a:t>
            </a:r>
            <a:r>
              <a:rPr lang="en-US" sz="1400" b="1" dirty="0"/>
              <a:t>performed by adequately trained personnel.</a:t>
            </a:r>
          </a:p>
        </p:txBody>
      </p:sp>
      <p:pic>
        <p:nvPicPr>
          <p:cNvPr id="1026" name="Picture 2" descr="aaalac International">
            <a:extLst>
              <a:ext uri="{FF2B5EF4-FFF2-40B4-BE49-F238E27FC236}">
                <a16:creationId xmlns:a16="http://schemas.microsoft.com/office/drawing/2014/main" id="{589783AC-8A72-6653-C80E-AF5930A14D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9950" y="5943600"/>
            <a:ext cx="2324100" cy="64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763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4E88-38FB-15D7-7675-BB793447F8F8}"/>
              </a:ext>
            </a:extLst>
          </p:cNvPr>
          <p:cNvSpPr>
            <a:spLocks noGrp="1"/>
          </p:cNvSpPr>
          <p:nvPr>
            <p:ph type="title"/>
          </p:nvPr>
        </p:nvSpPr>
        <p:spPr>
          <a:xfrm>
            <a:off x="226142" y="796414"/>
            <a:ext cx="8691716" cy="687830"/>
          </a:xfrm>
        </p:spPr>
        <p:txBody>
          <a:bodyPr/>
          <a:lstStyle/>
          <a:p>
            <a:pPr algn="ctr"/>
            <a:r>
              <a:rPr lang="en-US" sz="2000" dirty="0"/>
              <a:t>Guidelines for the Care and Use of Mammals in Neuroscience and Behavioral Research</a:t>
            </a:r>
          </a:p>
        </p:txBody>
      </p:sp>
      <p:sp>
        <p:nvSpPr>
          <p:cNvPr id="3" name="Content Placeholder 2">
            <a:extLst>
              <a:ext uri="{FF2B5EF4-FFF2-40B4-BE49-F238E27FC236}">
                <a16:creationId xmlns:a16="http://schemas.microsoft.com/office/drawing/2014/main" id="{DD01832A-2156-666A-A5FC-FA6DDE58E23B}"/>
              </a:ext>
            </a:extLst>
          </p:cNvPr>
          <p:cNvSpPr>
            <a:spLocks noGrp="1"/>
          </p:cNvSpPr>
          <p:nvPr>
            <p:ph idx="1"/>
          </p:nvPr>
        </p:nvSpPr>
        <p:spPr>
          <a:xfrm>
            <a:off x="88491" y="1484244"/>
            <a:ext cx="8829367" cy="5107858"/>
          </a:xfrm>
        </p:spPr>
        <p:txBody>
          <a:bodyPr/>
          <a:lstStyle/>
          <a:p>
            <a:r>
              <a:rPr lang="en-US" sz="1400" b="1" dirty="0"/>
              <a:t>Open communication and cooperation </a:t>
            </a:r>
            <a:r>
              <a:rPr lang="en-US" sz="1400" dirty="0"/>
              <a:t>between the veterinary staff and the investigative staff regarding innovations in technique are essential to ensure the </a:t>
            </a:r>
            <a:r>
              <a:rPr lang="en-US" sz="1400" b="1" dirty="0"/>
              <a:t>most up-to-date and refined use of animals</a:t>
            </a:r>
            <a:r>
              <a:rPr lang="en-US" sz="1400" dirty="0"/>
              <a:t>. Evaluation of outcomes and results is critical in </a:t>
            </a:r>
            <a:r>
              <a:rPr lang="en-US" sz="1400" b="1" dirty="0"/>
              <a:t>assessing technical experience and the need for training</a:t>
            </a:r>
            <a:r>
              <a:rPr lang="en-US" sz="1400" dirty="0"/>
              <a:t>. </a:t>
            </a:r>
          </a:p>
          <a:p>
            <a:r>
              <a:rPr lang="en-US" sz="1400" b="1" dirty="0"/>
              <a:t>Observation of an animal during restraint </a:t>
            </a:r>
            <a:r>
              <a:rPr lang="en-US" sz="1400" dirty="0"/>
              <a:t>is critical and should be </a:t>
            </a:r>
            <a:r>
              <a:rPr lang="en-US" sz="1400" b="1" dirty="0"/>
              <a:t>thoroughly described </a:t>
            </a:r>
            <a:r>
              <a:rPr lang="en-US" sz="1400" dirty="0"/>
              <a:t>in the animal-use </a:t>
            </a:r>
            <a:r>
              <a:rPr lang="en-US" sz="1400" b="1" dirty="0"/>
              <a:t>protocol</a:t>
            </a:r>
            <a:r>
              <a:rPr lang="en-US" sz="1400" dirty="0"/>
              <a:t>. </a:t>
            </a:r>
          </a:p>
          <a:p>
            <a:r>
              <a:rPr lang="en-US" sz="1400" b="1" dirty="0"/>
              <a:t>Criteria for the temporary or permanent removal </a:t>
            </a:r>
            <a:r>
              <a:rPr lang="en-US" sz="1400" dirty="0"/>
              <a:t>of an animal from a study that requires restraint must be </a:t>
            </a:r>
            <a:r>
              <a:rPr lang="en-US" sz="1400" b="1" dirty="0"/>
              <a:t>developed in advance </a:t>
            </a:r>
            <a:r>
              <a:rPr lang="en-US" sz="1400" dirty="0"/>
              <a:t>of the study. </a:t>
            </a:r>
          </a:p>
          <a:p>
            <a:r>
              <a:rPr lang="en-US" sz="1400" dirty="0"/>
              <a:t>Well qualified personnel will have a </a:t>
            </a:r>
            <a:r>
              <a:rPr lang="en-US" sz="1400" b="1" dirty="0"/>
              <a:t>sound understanding of when restraint should be suspended or stopped </a:t>
            </a:r>
            <a:r>
              <a:rPr lang="en-US" sz="1400" dirty="0"/>
              <a:t>if it compromises animal welfare.</a:t>
            </a:r>
          </a:p>
        </p:txBody>
      </p:sp>
      <p:pic>
        <p:nvPicPr>
          <p:cNvPr id="5" name="Picture 4">
            <a:extLst>
              <a:ext uri="{FF2B5EF4-FFF2-40B4-BE49-F238E27FC236}">
                <a16:creationId xmlns:a16="http://schemas.microsoft.com/office/drawing/2014/main" id="{B108AD42-CB6B-46B4-E576-38BCCB9DC3A1}"/>
              </a:ext>
            </a:extLst>
          </p:cNvPr>
          <p:cNvPicPr>
            <a:picLocks noChangeAspect="1"/>
          </p:cNvPicPr>
          <p:nvPr/>
        </p:nvPicPr>
        <p:blipFill>
          <a:blip r:embed="rId2"/>
          <a:stretch>
            <a:fillRect/>
          </a:stretch>
        </p:blipFill>
        <p:spPr>
          <a:xfrm>
            <a:off x="2874914" y="4316834"/>
            <a:ext cx="3062060" cy="2113843"/>
          </a:xfrm>
          <a:prstGeom prst="rect">
            <a:avLst/>
          </a:prstGeom>
        </p:spPr>
      </p:pic>
      <p:sp>
        <p:nvSpPr>
          <p:cNvPr id="6" name="TextBox 5">
            <a:extLst>
              <a:ext uri="{FF2B5EF4-FFF2-40B4-BE49-F238E27FC236}">
                <a16:creationId xmlns:a16="http://schemas.microsoft.com/office/drawing/2014/main" id="{84D9C500-6F66-90CB-7E8B-6588AE933536}"/>
              </a:ext>
            </a:extLst>
          </p:cNvPr>
          <p:cNvSpPr txBox="1"/>
          <p:nvPr/>
        </p:nvSpPr>
        <p:spPr>
          <a:xfrm>
            <a:off x="4664765" y="6493658"/>
            <a:ext cx="4572001" cy="338554"/>
          </a:xfrm>
          <a:prstGeom prst="rect">
            <a:avLst/>
          </a:prstGeom>
          <a:noFill/>
        </p:spPr>
        <p:txBody>
          <a:bodyPr wrap="square" rtlCol="0">
            <a:spAutoFit/>
          </a:bodyPr>
          <a:lstStyle/>
          <a:p>
            <a:r>
              <a:rPr lang="en-US" sz="800" dirty="0"/>
              <a:t>Scott, Leah. Training Nonhuman Primates to Cooperate With Scientific Procedures in Applied Biomedical Research, JOURNAL OF APPLIED ANIMAL WELFARE SCIENCE, </a:t>
            </a:r>
            <a:r>
              <a:rPr lang="en-US" sz="800" i="1" dirty="0"/>
              <a:t>6</a:t>
            </a:r>
            <a:r>
              <a:rPr lang="en-US" sz="800" dirty="0"/>
              <a:t>(3), 199–207</a:t>
            </a:r>
          </a:p>
        </p:txBody>
      </p:sp>
    </p:spTree>
    <p:extLst>
      <p:ext uri="{BB962C8B-B14F-4D97-AF65-F5344CB8AC3E}">
        <p14:creationId xmlns:p14="http://schemas.microsoft.com/office/powerpoint/2010/main" val="217904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927-3CA0-1502-AB7B-21D92D8E9C51}"/>
              </a:ext>
            </a:extLst>
          </p:cNvPr>
          <p:cNvSpPr>
            <a:spLocks noGrp="1"/>
          </p:cNvSpPr>
          <p:nvPr>
            <p:ph type="title"/>
          </p:nvPr>
        </p:nvSpPr>
        <p:spPr/>
        <p:txBody>
          <a:bodyPr/>
          <a:lstStyle/>
          <a:p>
            <a:pPr algn="ctr"/>
            <a:r>
              <a:rPr lang="en-US" dirty="0"/>
              <a:t>NC3Rs - PRT</a:t>
            </a:r>
          </a:p>
        </p:txBody>
      </p:sp>
      <p:sp>
        <p:nvSpPr>
          <p:cNvPr id="3" name="Content Placeholder 2">
            <a:extLst>
              <a:ext uri="{FF2B5EF4-FFF2-40B4-BE49-F238E27FC236}">
                <a16:creationId xmlns:a16="http://schemas.microsoft.com/office/drawing/2014/main" id="{882C1594-9178-F08B-2E4B-E714A0E2E877}"/>
              </a:ext>
            </a:extLst>
          </p:cNvPr>
          <p:cNvSpPr>
            <a:spLocks noGrp="1"/>
          </p:cNvSpPr>
          <p:nvPr>
            <p:ph idx="1"/>
          </p:nvPr>
        </p:nvSpPr>
        <p:spPr>
          <a:xfrm>
            <a:off x="181897" y="1752600"/>
            <a:ext cx="8780206" cy="3721511"/>
          </a:xfrm>
        </p:spPr>
        <p:txBody>
          <a:bodyPr/>
          <a:lstStyle/>
          <a:p>
            <a:r>
              <a:rPr lang="en-US" sz="1600" b="1" dirty="0"/>
              <a:t>In some situations, using PRT requires more training time than the use of more traditional training methods that depend primarily on negative reinforcement. </a:t>
            </a:r>
          </a:p>
          <a:p>
            <a:r>
              <a:rPr lang="en-US" sz="1600" b="1" dirty="0"/>
              <a:t>Negative reinforcement (NR)</a:t>
            </a:r>
            <a:r>
              <a:rPr lang="en-US" sz="1600" dirty="0"/>
              <a:t> relies on removing an unpleasant action or aversive stimulus immediately after the desired behavior occurs. A common negative reinforcement method in the laboratory is using a cage “squeeze back” to move an animal into position for a procedure and then releasing the squeeze back as soon as the needed behavior is performed. This type of training is </a:t>
            </a:r>
            <a:r>
              <a:rPr lang="en-US" sz="1600" b="1" dirty="0"/>
              <a:t>effective but is less desirable because it reduces the animals’ choice and control and may involve coercion. </a:t>
            </a:r>
            <a:r>
              <a:rPr lang="en-US" sz="1600" dirty="0"/>
              <a:t>When PRT cannot practically accomplish what is needed in a reasonable timeframe, it is </a:t>
            </a:r>
            <a:r>
              <a:rPr lang="en-US" sz="1600" b="1" dirty="0"/>
              <a:t>possible</a:t>
            </a:r>
            <a:r>
              <a:rPr lang="en-US" sz="1600" dirty="0"/>
              <a:t> </a:t>
            </a:r>
            <a:r>
              <a:rPr lang="en-US" sz="1600" b="1" dirty="0"/>
              <a:t>to use NR in conjunction with PRT to speed up the training process. </a:t>
            </a:r>
          </a:p>
          <a:p>
            <a:r>
              <a:rPr lang="en-US" sz="1600" dirty="0"/>
              <a:t>Chair-training procedures should be </a:t>
            </a:r>
            <a:r>
              <a:rPr lang="en-US" sz="1600" b="1" dirty="0"/>
              <a:t>based on operant conditioning and positive reinforcement, not merely passive habituation through repeated exposure. </a:t>
            </a:r>
          </a:p>
          <a:p>
            <a:pPr marL="0" indent="0">
              <a:buNone/>
            </a:pPr>
            <a:r>
              <a:rPr lang="en-US" sz="1600" b="1" dirty="0"/>
              <a:t>								</a:t>
            </a:r>
            <a:endParaRPr lang="en-US" sz="1400" dirty="0"/>
          </a:p>
        </p:txBody>
      </p:sp>
      <p:pic>
        <p:nvPicPr>
          <p:cNvPr id="9218" name="Picture 2" descr="Brand toolkit | NC3Rs">
            <a:extLst>
              <a:ext uri="{FF2B5EF4-FFF2-40B4-BE49-F238E27FC236}">
                <a16:creationId xmlns:a16="http://schemas.microsoft.com/office/drawing/2014/main" id="{12330AFA-7105-7B10-4A98-4A24DA708A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225" y="5353050"/>
            <a:ext cx="3028950"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452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6FEFA-2D29-09B2-C708-8F4713FEBE01}"/>
              </a:ext>
            </a:extLst>
          </p:cNvPr>
          <p:cNvSpPr>
            <a:spLocks noGrp="1"/>
          </p:cNvSpPr>
          <p:nvPr>
            <p:ph type="title"/>
          </p:nvPr>
        </p:nvSpPr>
        <p:spPr>
          <a:xfrm>
            <a:off x="749300" y="914400"/>
            <a:ext cx="7924800" cy="838200"/>
          </a:xfrm>
        </p:spPr>
        <p:txBody>
          <a:bodyPr wrap="square" anchor="ctr">
            <a:normAutofit/>
          </a:bodyPr>
          <a:lstStyle/>
          <a:p>
            <a:pPr algn="ctr">
              <a:lnSpc>
                <a:spcPct val="90000"/>
              </a:lnSpc>
            </a:pPr>
            <a:r>
              <a:rPr lang="en-US" sz="2500" dirty="0"/>
              <a:t>IACUC Policy: </a:t>
            </a:r>
            <a:br>
              <a:rPr lang="en-US" sz="2500" dirty="0"/>
            </a:br>
            <a:r>
              <a:rPr lang="en-US" sz="2500" dirty="0"/>
              <a:t>Physical Restraint of Animals</a:t>
            </a:r>
          </a:p>
        </p:txBody>
      </p:sp>
      <p:graphicFrame>
        <p:nvGraphicFramePr>
          <p:cNvPr id="5" name="Content Placeholder 2">
            <a:extLst>
              <a:ext uri="{FF2B5EF4-FFF2-40B4-BE49-F238E27FC236}">
                <a16:creationId xmlns:a16="http://schemas.microsoft.com/office/drawing/2014/main" id="{FE065372-8180-2F3B-9316-C4B975A5B086}"/>
              </a:ext>
            </a:extLst>
          </p:cNvPr>
          <p:cNvGraphicFramePr>
            <a:graphicFrameLocks noGrp="1"/>
          </p:cNvGraphicFramePr>
          <p:nvPr>
            <p:ph idx="1"/>
            <p:extLst>
              <p:ext uri="{D42A27DB-BD31-4B8C-83A1-F6EECF244321}">
                <p14:modId xmlns:p14="http://schemas.microsoft.com/office/powerpoint/2010/main" val="4142037745"/>
              </p:ext>
            </p:extLst>
          </p:nvPr>
        </p:nvGraphicFramePr>
        <p:xfrm>
          <a:off x="348021" y="1752600"/>
          <a:ext cx="8447958" cy="4805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4706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A659A-850E-C41A-8BEC-C62D823C8AC3}"/>
              </a:ext>
            </a:extLst>
          </p:cNvPr>
          <p:cNvSpPr>
            <a:spLocks noGrp="1"/>
          </p:cNvSpPr>
          <p:nvPr>
            <p:ph type="title"/>
          </p:nvPr>
        </p:nvSpPr>
        <p:spPr/>
        <p:txBody>
          <a:bodyPr/>
          <a:lstStyle/>
          <a:p>
            <a:pPr algn="ctr"/>
            <a:r>
              <a:rPr lang="en-US" dirty="0"/>
              <a:t>IACUC Policy: </a:t>
            </a:r>
            <a:br>
              <a:rPr lang="en-US" dirty="0"/>
            </a:br>
            <a:r>
              <a:rPr lang="en-US" dirty="0"/>
              <a:t>Physical Restraint of Animals</a:t>
            </a:r>
          </a:p>
        </p:txBody>
      </p:sp>
      <p:sp>
        <p:nvSpPr>
          <p:cNvPr id="3" name="Content Placeholder 2">
            <a:extLst>
              <a:ext uri="{FF2B5EF4-FFF2-40B4-BE49-F238E27FC236}">
                <a16:creationId xmlns:a16="http://schemas.microsoft.com/office/drawing/2014/main" id="{4133B356-0A19-3EAA-1851-EF3B4442F99F}"/>
              </a:ext>
            </a:extLst>
          </p:cNvPr>
          <p:cNvSpPr>
            <a:spLocks noGrp="1"/>
          </p:cNvSpPr>
          <p:nvPr>
            <p:ph idx="1"/>
          </p:nvPr>
        </p:nvSpPr>
        <p:spPr>
          <a:xfrm>
            <a:off x="-9422" y="2429796"/>
            <a:ext cx="4395020" cy="3197942"/>
          </a:xfrm>
        </p:spPr>
        <p:txBody>
          <a:bodyPr/>
          <a:lstStyle/>
          <a:p>
            <a:r>
              <a:rPr lang="en-US" sz="1400" b="1" dirty="0"/>
              <a:t>Acclimation, habituation, or training to restraint methods </a:t>
            </a:r>
            <a:r>
              <a:rPr lang="en-US" sz="1400" dirty="0"/>
              <a:t>is </a:t>
            </a:r>
            <a:r>
              <a:rPr lang="en-US" sz="1400" b="1" dirty="0">
                <a:solidFill>
                  <a:srgbClr val="FF0000"/>
                </a:solidFill>
              </a:rPr>
              <a:t>required</a:t>
            </a:r>
            <a:r>
              <a:rPr lang="en-US" sz="1400" dirty="0"/>
              <a:t> for studies involving prolonged restraint. The acclimation protocol, along with </a:t>
            </a:r>
            <a:r>
              <a:rPr lang="en-US" sz="1400" b="1" dirty="0"/>
              <a:t>criteria to evaluate the animal's response to being restrained, must be described in the IACUC protocol</a:t>
            </a:r>
            <a:r>
              <a:rPr lang="en-US" sz="1400" dirty="0"/>
              <a:t>. The Pl must document each animal's behavioral response to the acclimation protocol to demonstrate that the animals adapt well to the restraint device. This information must be readily available for review by a veterinarian or the IACUC. Animals that do not adapt to such systems must be removed from the study.</a:t>
            </a:r>
          </a:p>
          <a:p>
            <a:endParaRPr lang="en-US" dirty="0"/>
          </a:p>
        </p:txBody>
      </p:sp>
      <p:pic>
        <p:nvPicPr>
          <p:cNvPr id="6146" name="Picture 2" descr="Rhesus male being rewarded with fruit juice for sitting calmly in the restraint chair">
            <a:extLst>
              <a:ext uri="{FF2B5EF4-FFF2-40B4-BE49-F238E27FC236}">
                <a16:creationId xmlns:a16="http://schemas.microsoft.com/office/drawing/2014/main" id="{91BFF4B9-CE39-08EB-8AD8-F132EA270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403" y="2485717"/>
            <a:ext cx="4114800" cy="3086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78A273-2C07-5F9B-3856-E153549A2423}"/>
              </a:ext>
            </a:extLst>
          </p:cNvPr>
          <p:cNvSpPr txBox="1"/>
          <p:nvPr/>
        </p:nvSpPr>
        <p:spPr>
          <a:xfrm>
            <a:off x="7285703" y="5697379"/>
            <a:ext cx="1858297" cy="246221"/>
          </a:xfrm>
          <a:prstGeom prst="rect">
            <a:avLst/>
          </a:prstGeom>
          <a:noFill/>
        </p:spPr>
        <p:txBody>
          <a:bodyPr wrap="square">
            <a:spAutoFit/>
          </a:bodyPr>
          <a:lstStyle/>
          <a:p>
            <a:r>
              <a:rPr lang="en-US" sz="1000" b="0" i="1" dirty="0">
                <a:solidFill>
                  <a:schemeClr val="tx1">
                    <a:lumMod val="95000"/>
                    <a:lumOff val="5000"/>
                  </a:schemeClr>
                </a:solidFill>
                <a:effectLst/>
                <a:latin typeface="+mn-lt"/>
              </a:rPr>
              <a:t>(Photo by Michelle Walsh)</a:t>
            </a:r>
            <a:endParaRPr lang="en-US" sz="1000" dirty="0">
              <a:solidFill>
                <a:schemeClr val="tx1">
                  <a:lumMod val="95000"/>
                  <a:lumOff val="5000"/>
                </a:schemeClr>
              </a:solidFill>
              <a:latin typeface="+mn-lt"/>
            </a:endParaRPr>
          </a:p>
        </p:txBody>
      </p:sp>
    </p:spTree>
    <p:extLst>
      <p:ext uri="{BB962C8B-B14F-4D97-AF65-F5344CB8AC3E}">
        <p14:creationId xmlns:p14="http://schemas.microsoft.com/office/powerpoint/2010/main" val="231450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73429-467F-3C36-21CF-C80F8F3B0FD1}"/>
              </a:ext>
            </a:extLst>
          </p:cNvPr>
          <p:cNvSpPr>
            <a:spLocks noGrp="1"/>
          </p:cNvSpPr>
          <p:nvPr>
            <p:ph type="title"/>
          </p:nvPr>
        </p:nvSpPr>
        <p:spPr/>
        <p:txBody>
          <a:bodyPr/>
          <a:lstStyle/>
          <a:p>
            <a:pPr algn="ctr"/>
            <a:r>
              <a:rPr lang="en-US" dirty="0"/>
              <a:t>Summary</a:t>
            </a:r>
          </a:p>
        </p:txBody>
      </p:sp>
      <p:sp>
        <p:nvSpPr>
          <p:cNvPr id="7" name="TextBox 6">
            <a:extLst>
              <a:ext uri="{FF2B5EF4-FFF2-40B4-BE49-F238E27FC236}">
                <a16:creationId xmlns:a16="http://schemas.microsoft.com/office/drawing/2014/main" id="{D71B1E90-4334-5154-AD19-98B3EBDBA3AF}"/>
              </a:ext>
            </a:extLst>
          </p:cNvPr>
          <p:cNvSpPr txBox="1"/>
          <p:nvPr/>
        </p:nvSpPr>
        <p:spPr>
          <a:xfrm>
            <a:off x="168080" y="2398910"/>
            <a:ext cx="8506020" cy="3539430"/>
          </a:xfrm>
          <a:prstGeom prst="rect">
            <a:avLst/>
          </a:prstGeom>
          <a:noFill/>
        </p:spPr>
        <p:txBody>
          <a:bodyPr wrap="square" rtlCol="0">
            <a:spAutoFit/>
          </a:bodyPr>
          <a:lstStyle/>
          <a:p>
            <a:pPr marL="285750" indent="-285750" fontAlgn="t">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Positive Reinforcement Training (PRT) and operant conditioning</a:t>
            </a:r>
            <a:r>
              <a:rPr lang="en-US" sz="1600" dirty="0">
                <a:latin typeface="Times New Roman" panose="02020603050405020304" pitchFamily="18" charset="0"/>
                <a:cs typeface="Times New Roman" panose="02020603050405020304" pitchFamily="18" charset="0"/>
              </a:rPr>
              <a:t> support voluntary cooperation, improve welfare, and reduce stress‑related impacts on research outcomes. </a:t>
            </a:r>
          </a:p>
          <a:p>
            <a:pPr fontAlgn="t"/>
            <a:endParaRPr lang="en-US" sz="1600" dirty="0">
              <a:latin typeface="Times New Roman" panose="02020603050405020304" pitchFamily="18" charset="0"/>
              <a:cs typeface="Times New Roman" panose="02020603050405020304" pitchFamily="18" charset="0"/>
            </a:endParaRPr>
          </a:p>
          <a:p>
            <a:pPr marL="285750" indent="-285750" fontAlgn="t">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Habituation, desensitization, shaping, and counterconditioning</a:t>
            </a:r>
            <a:r>
              <a:rPr lang="en-US" sz="1600" dirty="0">
                <a:latin typeface="Times New Roman" panose="02020603050405020304" pitchFamily="18" charset="0"/>
                <a:cs typeface="Times New Roman" panose="02020603050405020304" pitchFamily="18" charset="0"/>
              </a:rPr>
              <a:t> should be used to acclimate animals to handling, procedures, and restraint. </a:t>
            </a:r>
          </a:p>
          <a:p>
            <a:pPr fontAlgn="t"/>
            <a:endParaRPr lang="en-US" sz="1600" dirty="0">
              <a:latin typeface="Times New Roman" panose="02020603050405020304" pitchFamily="18" charset="0"/>
              <a:cs typeface="Times New Roman" panose="02020603050405020304" pitchFamily="18" charset="0"/>
            </a:endParaRPr>
          </a:p>
          <a:p>
            <a:pPr marL="285750" indent="-285750" fontAlgn="t">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Voluntary participation and minimized restraint</a:t>
            </a:r>
            <a:r>
              <a:rPr lang="en-US" sz="1600" dirty="0">
                <a:latin typeface="Times New Roman" panose="02020603050405020304" pitchFamily="18" charset="0"/>
                <a:cs typeface="Times New Roman" panose="02020603050405020304" pitchFamily="18" charset="0"/>
              </a:rPr>
              <a:t> reduce distress, improve safety for staff, and decrease experimental variability. </a:t>
            </a:r>
          </a:p>
          <a:p>
            <a:pPr marL="285750" indent="-285750" fontAlgn="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fontAlgn="t">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Coercive or aversive techniques</a:t>
            </a:r>
            <a:r>
              <a:rPr lang="en-US" sz="1600" dirty="0">
                <a:latin typeface="Times New Roman" panose="02020603050405020304" pitchFamily="18" charset="0"/>
                <a:cs typeface="Times New Roman" panose="02020603050405020304" pitchFamily="18" charset="0"/>
              </a:rPr>
              <a:t> may impair learning, increase fear and stress, and negatively affect animal welfare and data quality. </a:t>
            </a:r>
          </a:p>
          <a:p>
            <a:pPr marL="285750" indent="-285750" fontAlgn="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fontAlgn="t">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Regulatory guidance (Guide, OLAW/PHS, AAALAC, NC3Rs)</a:t>
            </a:r>
            <a:r>
              <a:rPr lang="en-US" sz="1600" dirty="0">
                <a:latin typeface="Times New Roman" panose="02020603050405020304" pitchFamily="18" charset="0"/>
                <a:cs typeface="Times New Roman" panose="02020603050405020304" pitchFamily="18" charset="0"/>
              </a:rPr>
              <a:t> requires trained personnel, documented acclimation and restraint plans, and ongoing assessment of training effectiveness.</a:t>
            </a:r>
          </a:p>
        </p:txBody>
      </p:sp>
    </p:spTree>
    <p:extLst>
      <p:ext uri="{BB962C8B-B14F-4D97-AF65-F5344CB8AC3E}">
        <p14:creationId xmlns:p14="http://schemas.microsoft.com/office/powerpoint/2010/main" val="2259331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372D-CFEB-1172-06D1-092DA7B394DA}"/>
              </a:ext>
            </a:extLst>
          </p:cNvPr>
          <p:cNvSpPr>
            <a:spLocks noGrp="1"/>
          </p:cNvSpPr>
          <p:nvPr>
            <p:ph type="title"/>
          </p:nvPr>
        </p:nvSpPr>
        <p:spPr>
          <a:xfrm>
            <a:off x="749300" y="800100"/>
            <a:ext cx="7924800" cy="531743"/>
          </a:xfrm>
        </p:spPr>
        <p:txBody>
          <a:bodyPr/>
          <a:lstStyle/>
          <a:p>
            <a:pPr algn="ctr"/>
            <a:r>
              <a:rPr lang="en-US" dirty="0"/>
              <a:t>Oversight &amp; Refinement</a:t>
            </a:r>
          </a:p>
        </p:txBody>
      </p:sp>
      <p:sp>
        <p:nvSpPr>
          <p:cNvPr id="3" name="Content Placeholder 2">
            <a:extLst>
              <a:ext uri="{FF2B5EF4-FFF2-40B4-BE49-F238E27FC236}">
                <a16:creationId xmlns:a16="http://schemas.microsoft.com/office/drawing/2014/main" id="{5DCAD3BB-665A-BF0F-CFCC-B86EEE54DF45}"/>
              </a:ext>
            </a:extLst>
          </p:cNvPr>
          <p:cNvSpPr>
            <a:spLocks noGrp="1"/>
          </p:cNvSpPr>
          <p:nvPr>
            <p:ph idx="1"/>
          </p:nvPr>
        </p:nvSpPr>
        <p:spPr>
          <a:xfrm>
            <a:off x="259773" y="1558637"/>
            <a:ext cx="8414327" cy="5186292"/>
          </a:xfrm>
        </p:spPr>
        <p:txBody>
          <a:bodyPr/>
          <a:lstStyle/>
          <a:p>
            <a:r>
              <a:rPr lang="en-US" sz="1400" dirty="0"/>
              <a:t>Protocols- Must include description of methods of training</a:t>
            </a:r>
          </a:p>
          <a:p>
            <a:pPr lvl="1"/>
            <a:r>
              <a:rPr lang="en-US" sz="1000" dirty="0"/>
              <a:t>Is the information provided consistent?</a:t>
            </a:r>
          </a:p>
          <a:p>
            <a:pPr lvl="1"/>
            <a:r>
              <a:rPr lang="en-US" sz="1000" dirty="0"/>
              <a:t>Is enough detail provided to give a clear picture of the training?</a:t>
            </a:r>
          </a:p>
          <a:p>
            <a:pPr lvl="1"/>
            <a:r>
              <a:rPr lang="en-US" sz="1000" dirty="0"/>
              <a:t>PAM- are training records or processes reviewed/reassessed?</a:t>
            </a:r>
          </a:p>
          <a:p>
            <a:r>
              <a:rPr lang="en-US" sz="1400" dirty="0"/>
              <a:t>Training- Required modules &amp; lab specific training</a:t>
            </a:r>
          </a:p>
          <a:p>
            <a:pPr lvl="1"/>
            <a:r>
              <a:rPr lang="en-US" sz="1000" dirty="0"/>
              <a:t>Is there consistency across labs with individual training?</a:t>
            </a:r>
          </a:p>
          <a:p>
            <a:pPr lvl="1"/>
            <a:r>
              <a:rPr lang="en-US" sz="1000" dirty="0"/>
              <a:t>Animal Training concepts &amp; methods provided?</a:t>
            </a:r>
          </a:p>
          <a:p>
            <a:pPr lvl="1"/>
            <a:r>
              <a:rPr lang="en-US" sz="1000" dirty="0"/>
              <a:t>PAM- are all staff adequately trained in current, proper methods and demonstrate proper human behavior when working with the animals?</a:t>
            </a:r>
          </a:p>
          <a:p>
            <a:r>
              <a:rPr lang="en-US" sz="1400" dirty="0"/>
              <a:t>Improvements to refine our program</a:t>
            </a:r>
          </a:p>
          <a:p>
            <a:pPr lvl="1"/>
            <a:r>
              <a:rPr lang="en-US" sz="1000" dirty="0"/>
              <a:t>Standardized Animal Training education/module</a:t>
            </a:r>
          </a:p>
          <a:p>
            <a:pPr lvl="1"/>
            <a:r>
              <a:rPr lang="en-US" sz="1000" dirty="0"/>
              <a:t>Require animal behavior training to improve safety and understanding</a:t>
            </a:r>
          </a:p>
          <a:p>
            <a:pPr lvl="1"/>
            <a:r>
              <a:rPr lang="en-US" sz="1000" dirty="0"/>
              <a:t>Primary lab staff trainer to provide consistency across labs &amp; provide solid foundation before active in lab</a:t>
            </a:r>
          </a:p>
          <a:p>
            <a:pPr lvl="1"/>
            <a:r>
              <a:rPr lang="en-US" sz="1000" dirty="0"/>
              <a:t>Preliminary animal training before starting research in lab (Primary NHP trainer to establish foundational concepts and understanding before animal is released to lab to expedite training process and pre-screen for optimal training subjects.)</a:t>
            </a:r>
          </a:p>
          <a:p>
            <a:pPr lvl="1"/>
            <a:r>
              <a:rPr lang="en-US" sz="1000" dirty="0"/>
              <a:t>Require more detailed &amp; consistent information in protocols</a:t>
            </a:r>
          </a:p>
        </p:txBody>
      </p:sp>
      <p:sp>
        <p:nvSpPr>
          <p:cNvPr id="4" name="Cloud 3">
            <a:extLst>
              <a:ext uri="{FF2B5EF4-FFF2-40B4-BE49-F238E27FC236}">
                <a16:creationId xmlns:a16="http://schemas.microsoft.com/office/drawing/2014/main" id="{A6E71CC8-CFD1-95A7-6B20-813EE58D73B8}"/>
              </a:ext>
            </a:extLst>
          </p:cNvPr>
          <p:cNvSpPr/>
          <p:nvPr/>
        </p:nvSpPr>
        <p:spPr bwMode="auto">
          <a:xfrm>
            <a:off x="5486400" y="1445566"/>
            <a:ext cx="3127513" cy="2348440"/>
          </a:xfrm>
          <a:prstGeom prst="clou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pitchFamily="-108" charset="0"/>
                <a:ea typeface="ＭＳ Ｐゴシック" pitchFamily="-108" charset="-128"/>
                <a:cs typeface="ＭＳ Ｐゴシック" pitchFamily="-108" charset="-128"/>
              </a:rPr>
              <a:t>How can we enhance our program?</a:t>
            </a:r>
          </a:p>
        </p:txBody>
      </p:sp>
      <p:pic>
        <p:nvPicPr>
          <p:cNvPr id="6" name="Picture 5">
            <a:extLst>
              <a:ext uri="{FF2B5EF4-FFF2-40B4-BE49-F238E27FC236}">
                <a16:creationId xmlns:a16="http://schemas.microsoft.com/office/drawing/2014/main" id="{45678B06-382D-9751-3B2B-CEF82DD0EB33}"/>
              </a:ext>
            </a:extLst>
          </p:cNvPr>
          <p:cNvPicPr>
            <a:picLocks noChangeAspect="1"/>
          </p:cNvPicPr>
          <p:nvPr/>
        </p:nvPicPr>
        <p:blipFill>
          <a:blip r:embed="rId2">
            <a:alphaModFix amt="35000"/>
            <a:extLst>
              <a:ext uri="{837473B0-CC2E-450A-ABE3-18F120FF3D39}">
                <a1611:picAttrSrcUrl xmlns:a1611="http://schemas.microsoft.com/office/drawing/2016/11/main" r:id="rId3"/>
              </a:ext>
            </a:extLst>
          </a:blip>
          <a:stretch>
            <a:fillRect/>
          </a:stretch>
        </p:blipFill>
        <p:spPr>
          <a:xfrm flipH="1">
            <a:off x="4915710" y="3964264"/>
            <a:ext cx="4228290" cy="2893736"/>
          </a:xfrm>
          <a:prstGeom prst="rect">
            <a:avLst/>
          </a:prstGeom>
        </p:spPr>
      </p:pic>
    </p:spTree>
    <p:extLst>
      <p:ext uri="{BB962C8B-B14F-4D97-AF65-F5344CB8AC3E}">
        <p14:creationId xmlns:p14="http://schemas.microsoft.com/office/powerpoint/2010/main" val="939117515"/>
      </p:ext>
    </p:extLst>
  </p:cSld>
  <p:clrMapOvr>
    <a:masterClrMapping/>
  </p:clrMapOvr>
</p:sld>
</file>

<file path=ppt/theme/theme1.xml><?xml version="1.0" encoding="utf-8"?>
<a:theme xmlns:a="http://schemas.openxmlformats.org/drawingml/2006/main" name="Blank Presentation">
  <a:themeElements>
    <a:clrScheme name="Custom 4">
      <a:dk1>
        <a:srgbClr val="000000"/>
      </a:dk1>
      <a:lt1>
        <a:srgbClr val="FFFFFF"/>
      </a:lt1>
      <a:dk2>
        <a:srgbClr val="000000"/>
      </a:dk2>
      <a:lt2>
        <a:srgbClr val="E7DFA3"/>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Georgia"/>
        <a:ea typeface="ＭＳ Ｐゴシック"/>
        <a:cs typeface="ＭＳ Ｐゴシック"/>
      </a:majorFont>
      <a:minorFont>
        <a:latin typeface="Georgi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5FEAE798737D49B1C28139F9D4C20E" ma:contentTypeVersion="19" ma:contentTypeDescription="Create a new document." ma:contentTypeScope="" ma:versionID="a622829e71a93e7eb5464410449d102f">
  <xsd:schema xmlns:xsd="http://www.w3.org/2001/XMLSchema" xmlns:xs="http://www.w3.org/2001/XMLSchema" xmlns:p="http://schemas.microsoft.com/office/2006/metadata/properties" xmlns:ns2="f143d499-f51d-4d48-83b5-c3b21e337984" xmlns:ns3="d71faa30-d359-4d9d-a64e-1e909f0de0b7" targetNamespace="http://schemas.microsoft.com/office/2006/metadata/properties" ma:root="true" ma:fieldsID="a8955f38c29381e6532cb2dba489dd7b" ns2:_="" ns3:_="">
    <xsd:import namespace="f143d499-f51d-4d48-83b5-c3b21e337984"/>
    <xsd:import namespace="d71faa30-d359-4d9d-a64e-1e909f0de0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Reviewed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43d499-f51d-4d48-83b5-c3b21e3379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eviewedby" ma:index="26" nillable="true" ma:displayName="Reviewed" ma:format="Dropdown" ma:internalName="Reviewedby">
      <xsd:simpleType>
        <xsd:union memberTypes="dms:Text">
          <xsd:simpleType>
            <xsd:restriction base="dms:Choice">
              <xsd:enumeration value="JD"/>
              <xsd:enumeration value="Choice 2"/>
              <xsd:enumeration value="Choice 3"/>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d71faa30-d359-4d9d-a64e-1e909f0de0b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76a5ba3-84be-4737-951e-e3a271d0224d}" ma:internalName="TaxCatchAll" ma:showField="CatchAllData" ma:web="d71faa30-d359-4d9d-a64e-1e909f0de0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71faa30-d359-4d9d-a64e-1e909f0de0b7" xsi:nil="true"/>
    <Reviewedby xmlns="f143d499-f51d-4d48-83b5-c3b21e337984" xsi:nil="true"/>
    <lcf76f155ced4ddcb4097134ff3c332f xmlns="f143d499-f51d-4d48-83b5-c3b21e33798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7406AD-12F0-4D19-93EA-AEFF06B9ACF3}"/>
</file>

<file path=customXml/itemProps2.xml><?xml version="1.0" encoding="utf-8"?>
<ds:datastoreItem xmlns:ds="http://schemas.openxmlformats.org/officeDocument/2006/customXml" ds:itemID="{D3567C1C-698A-47B6-BF72-680B846C252D}"/>
</file>

<file path=customXml/itemProps3.xml><?xml version="1.0" encoding="utf-8"?>
<ds:datastoreItem xmlns:ds="http://schemas.openxmlformats.org/officeDocument/2006/customXml" ds:itemID="{3AC6F2BB-8616-4777-BB57-DC8467B82804}"/>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
  <TotalTime>3381</TotalTime>
  <Words>2010</Words>
  <Application>Microsoft Office PowerPoint</Application>
  <PresentationFormat>On-screen Show (4:3)</PresentationFormat>
  <Paragraphs>104</Paragraphs>
  <Slides>16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MS PGothic</vt:lpstr>
      <vt:lpstr>-apple-system</vt:lpstr>
      <vt:lpstr>Arial</vt:lpstr>
      <vt:lpstr>Calibri</vt:lpstr>
      <vt:lpstr>Georgia</vt:lpstr>
      <vt:lpstr>Times New Roman</vt:lpstr>
      <vt:lpstr>Blank Presentation</vt:lpstr>
      <vt:lpstr>PowerPoint Presentation</vt:lpstr>
      <vt:lpstr>Human-Animal Relationship &amp; Welfare</vt:lpstr>
      <vt:lpstr>Operant Conditioning</vt:lpstr>
      <vt:lpstr>Positive Reinforcement Training</vt:lpstr>
      <vt:lpstr>Desensitization &amp; Habituation</vt:lpstr>
      <vt:lpstr>Approximations (Shaping)</vt:lpstr>
      <vt:lpstr>The Guide for Care and Use of Laboratory Animals</vt:lpstr>
      <vt:lpstr>Restraint</vt:lpstr>
      <vt:lpstr>OLAW &amp; PHS Assurance</vt:lpstr>
      <vt:lpstr>AAALAC International</vt:lpstr>
      <vt:lpstr>Guidelines for the Care and Use of Mammals in Neuroscience and Behavioral Research</vt:lpstr>
      <vt:lpstr>NC3Rs - PRT</vt:lpstr>
      <vt:lpstr>IACUC Policy:  Physical Restraint of Animals</vt:lpstr>
      <vt:lpstr>IACUC Policy:  Physical Restraint of Animals</vt:lpstr>
      <vt:lpstr>Summary</vt:lpstr>
      <vt:lpstr>Oversight &amp; Refinement</vt:lpstr>
    </vt:vector>
  </TitlesOfParts>
  <Company>University of Pittsburgh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Oest -- UMC</dc:creator>
  <cp:lastModifiedBy>Shannon, Sarah Lynn</cp:lastModifiedBy>
  <cp:revision>160</cp:revision>
  <dcterms:created xsi:type="dcterms:W3CDTF">2008-08-13T18:21:14Z</dcterms:created>
  <dcterms:modified xsi:type="dcterms:W3CDTF">2026-01-23T18:37:31Z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0x0101001C5FEAE798737D49B1C28139F9D4C20E</vt:lpwstr>
  </property>
</Properties>
</file>