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0B_0.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15B_57444DA3.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4"/>
  </p:sldMasterIdLst>
  <p:notesMasterIdLst>
    <p:notesMasterId r:id="rId53"/>
  </p:notesMasterIdLst>
  <p:sldIdLst>
    <p:sldId id="259" r:id="rId5"/>
    <p:sldId id="379" r:id="rId6"/>
    <p:sldId id="319" r:id="rId7"/>
    <p:sldId id="382" r:id="rId8"/>
    <p:sldId id="380" r:id="rId9"/>
    <p:sldId id="381" r:id="rId10"/>
    <p:sldId id="383" r:id="rId11"/>
    <p:sldId id="385" r:id="rId12"/>
    <p:sldId id="386" r:id="rId13"/>
    <p:sldId id="384" r:id="rId14"/>
    <p:sldId id="260" r:id="rId15"/>
    <p:sldId id="389" r:id="rId16"/>
    <p:sldId id="377" r:id="rId17"/>
    <p:sldId id="387" r:id="rId18"/>
    <p:sldId id="268" r:id="rId19"/>
    <p:sldId id="267" r:id="rId20"/>
    <p:sldId id="297" r:id="rId21"/>
    <p:sldId id="346" r:id="rId22"/>
    <p:sldId id="347" r:id="rId23"/>
    <p:sldId id="270" r:id="rId24"/>
    <p:sldId id="371" r:id="rId25"/>
    <p:sldId id="304" r:id="rId26"/>
    <p:sldId id="344" r:id="rId27"/>
    <p:sldId id="378" r:id="rId28"/>
    <p:sldId id="374" r:id="rId29"/>
    <p:sldId id="390" r:id="rId30"/>
    <p:sldId id="348" r:id="rId31"/>
    <p:sldId id="368" r:id="rId32"/>
    <p:sldId id="350" r:id="rId33"/>
    <p:sldId id="351" r:id="rId34"/>
    <p:sldId id="367" r:id="rId35"/>
    <p:sldId id="365" r:id="rId36"/>
    <p:sldId id="366" r:id="rId37"/>
    <p:sldId id="388" r:id="rId38"/>
    <p:sldId id="352" r:id="rId39"/>
    <p:sldId id="353" r:id="rId40"/>
    <p:sldId id="354" r:id="rId41"/>
    <p:sldId id="355" r:id="rId42"/>
    <p:sldId id="356" r:id="rId43"/>
    <p:sldId id="357" r:id="rId44"/>
    <p:sldId id="375" r:id="rId45"/>
    <p:sldId id="376" r:id="rId46"/>
    <p:sldId id="360" r:id="rId47"/>
    <p:sldId id="361" r:id="rId48"/>
    <p:sldId id="362" r:id="rId49"/>
    <p:sldId id="341" r:id="rId50"/>
    <p:sldId id="280" r:id="rId51"/>
    <p:sldId id="373" r:id="rId5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82">
          <p15:clr>
            <a:srgbClr val="A4A3A4"/>
          </p15:clr>
        </p15:guide>
        <p15:guide id="2" pos="384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9B5E1B1-5DDF-676B-0D68-63E38E291ADF}" name="Chapman, Deborah L" initials="DC" userId="S::DLC7@pitt.edu::1393404c-6aff-4c4e-bd68-34a64a1f8e95" providerId="AD"/>
  <p188:author id="{54442BC8-053A-C258-7A01-A37841ED26DE}" name="Trichel, Anita M" initials="TA" userId="S::trichel@pitt.edu::5aad4f76-434b-46f0-a1ad-fa5b88b5d6d3" providerId="AD"/>
  <p188:author id="{F60EEEDC-E8F8-A48F-0DAE-0467D5013A0F}" name="Gubish, Christopher T" initials="CG" userId="S::CGUBISH@pitt.edu::c0d406ce-d936-4bf1-a7e7-3a02b9e69a3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21FCA4-87D1-4F47-BFCF-E5ED8A70D4F1}" v="1" dt="2025-09-24T15:03:06.237"/>
    <p1510:client id="{EF5A2681-A9A6-4552-ADD8-8439C8ED41A6}" v="22" dt="2025-09-24T15:02:49.8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750" y="84"/>
      </p:cViewPr>
      <p:guideLst>
        <p:guide orient="horz" pos="2782"/>
        <p:guide pos="3841"/>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microsoft.com/office/2015/10/relationships/revisionInfo" Target="revisionInfo.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comments/modernComment_10B_0.xml><?xml version="1.0" encoding="utf-8"?>
<p188:cmLst xmlns:a="http://schemas.openxmlformats.org/drawingml/2006/main" xmlns:r="http://schemas.openxmlformats.org/officeDocument/2006/relationships" xmlns:p188="http://schemas.microsoft.com/office/powerpoint/2018/8/main">
  <p188:cm id="{F34E05B7-97C5-4FAD-ACED-5942DD122C96}" authorId="{54442BC8-053A-C258-7A01-A37841ED26DE}" status="resolved" created="2025-08-20T12:53:13.074" complete="100000">
    <ac:txMkLst xmlns:ac="http://schemas.microsoft.com/office/drawing/2013/main/command">
      <pc:docMk xmlns:pc="http://schemas.microsoft.com/office/powerpoint/2013/main/command"/>
      <pc:sldMk xmlns:pc="http://schemas.microsoft.com/office/powerpoint/2013/main/command" cId="0" sldId="267"/>
      <ac:spMk id="39939" creationId="{00000000-0000-0000-0000-000000000000}"/>
      <ac:txMk cp="134" len="4">
        <ac:context len="286" hash="1662639929"/>
      </ac:txMk>
    </ac:txMkLst>
    <p188:pos x="10237304" y="1457739"/>
    <p188:txBody>
      <a:bodyPr/>
      <a:lstStyle/>
      <a:p>
        <a:r>
          <a:rPr lang="en-US"/>
          <a:t>should be "per"</a:t>
        </a:r>
      </a:p>
    </p188:txBody>
  </p188:cm>
</p188:cmLst>
</file>

<file path=ppt/comments/modernComment_15B_57444DA3.xml><?xml version="1.0" encoding="utf-8"?>
<p188:cmLst xmlns:a="http://schemas.openxmlformats.org/drawingml/2006/main" xmlns:r="http://schemas.openxmlformats.org/officeDocument/2006/relationships" xmlns:p188="http://schemas.microsoft.com/office/powerpoint/2018/8/main">
  <p188:cm id="{E5BA181D-F78E-4E79-A76F-A521C201BC25}" authorId="{54442BC8-053A-C258-7A01-A37841ED26DE}" status="resolved" created="2025-08-20T12:56:13.722" complete="100000">
    <ac:txMkLst xmlns:ac="http://schemas.microsoft.com/office/drawing/2013/main/command">
      <pc:docMk xmlns:pc="http://schemas.microsoft.com/office/powerpoint/2013/main/command"/>
      <pc:sldMk xmlns:pc="http://schemas.microsoft.com/office/powerpoint/2013/main/command" cId="1464094115" sldId="347"/>
      <ac:spMk id="41987" creationId="{00000000-0000-0000-0000-000000000000}"/>
      <ac:txMk cp="208" len="10">
        <ac:context len="294" hash="4120166192"/>
      </ac:txMk>
    </ac:txMkLst>
    <p188:pos x="7365999" y="3246782"/>
    <p188:txBody>
      <a:bodyPr/>
      <a:lstStyle/>
      <a:p>
        <a:r>
          <a:rPr lang="en-US"/>
          <a:t>Delete via CAMs at the end of the sentence. PI documents are not submitted to DLAR via CAMS.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872EE38-EECB-4B24-9F3E-020D9A4CA197}" type="datetimeFigureOut">
              <a:rPr lang="en-US" smtClean="0"/>
              <a:t>9/26/2025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EBC4273-8D39-400D-A49E-0F63CD1A4C41}" type="slidenum">
              <a:rPr lang="en-US" smtClean="0"/>
              <a:t>‹#›</a:t>
            </a:fld>
            <a:endParaRPr lang="en-US"/>
          </a:p>
        </p:txBody>
      </p:sp>
    </p:spTree>
    <p:extLst>
      <p:ext uri="{BB962C8B-B14F-4D97-AF65-F5344CB8AC3E}">
        <p14:creationId xmlns:p14="http://schemas.microsoft.com/office/powerpoint/2010/main" val="47249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Slide Number Placeholder 4"/>
          <p:cNvSpPr>
            <a:spLocks noGrp="1"/>
          </p:cNvSpPr>
          <p:nvPr>
            <p:ph type="sldNum" sz="quarter" idx="10"/>
          </p:nvPr>
        </p:nvSpPr>
        <p:spPr/>
        <p:txBody>
          <a:bodyPr/>
          <a:lstStyle/>
          <a:p>
            <a:fld id="{B05B54B7-50F8-446B-8DA3-6E40FE3FF007}"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30000"/>
              </a:spcBef>
              <a:spcAft>
                <a:spcPct val="0"/>
              </a:spcAft>
              <a:defRPr/>
            </a:pPr>
            <a:r>
              <a:rPr lang="en-US"/>
              <a:t>Over 950 organizations, universities, hospitals</a:t>
            </a:r>
            <a:r>
              <a:rPr lang="en-US" baseline="0"/>
              <a:t> and</a:t>
            </a:r>
            <a:r>
              <a:rPr lang="en-US"/>
              <a:t> government agencies world</a:t>
            </a:r>
            <a:r>
              <a:rPr lang="en-US" baseline="0"/>
              <a:t>wide are accredited by AAALAC.  General tips when talking with reviewers : be honest, be concise, if you don’t know the answer, know the resources to find it. (don’t guess)</a:t>
            </a:r>
            <a:endParaRPr lang="en-US"/>
          </a:p>
          <a:p>
            <a:endParaRPr lang="en-US"/>
          </a:p>
        </p:txBody>
      </p:sp>
      <p:sp>
        <p:nvSpPr>
          <p:cNvPr id="5" name="Slide Number Placeholder 4"/>
          <p:cNvSpPr>
            <a:spLocks noGrp="1"/>
          </p:cNvSpPr>
          <p:nvPr>
            <p:ph type="sldNum" sz="quarter" idx="10"/>
          </p:nvPr>
        </p:nvSpPr>
        <p:spPr/>
        <p:txBody>
          <a:bodyPr/>
          <a:lstStyle/>
          <a:p>
            <a:fld id="{B05B54B7-50F8-446B-8DA3-6E40FE3FF007}" type="slidenum">
              <a:rPr lang="en-US" smtClean="0"/>
              <a:pPr/>
              <a:t>3</a:t>
            </a:fld>
            <a:endParaRPr lang="en-US"/>
          </a:p>
        </p:txBody>
      </p:sp>
    </p:spTree>
    <p:extLst>
      <p:ext uri="{BB962C8B-B14F-4D97-AF65-F5344CB8AC3E}">
        <p14:creationId xmlns:p14="http://schemas.microsoft.com/office/powerpoint/2010/main" val="3887975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Mention Occupational health and safety, it will be covered by EH&amp;S on another slide</a:t>
            </a:r>
          </a:p>
        </p:txBody>
      </p:sp>
      <p:sp>
        <p:nvSpPr>
          <p:cNvPr id="5" name="Slide Number Placeholder 4"/>
          <p:cNvSpPr>
            <a:spLocks noGrp="1"/>
          </p:cNvSpPr>
          <p:nvPr>
            <p:ph type="sldNum" sz="quarter" idx="10"/>
          </p:nvPr>
        </p:nvSpPr>
        <p:spPr/>
        <p:txBody>
          <a:bodyPr/>
          <a:lstStyle/>
          <a:p>
            <a:fld id="{B05B54B7-50F8-446B-8DA3-6E40FE3FF007}" type="slidenum">
              <a:rPr lang="en-US" smtClean="0"/>
              <a:pPr/>
              <a:t>9</a:t>
            </a:fld>
            <a:endParaRPr lang="en-US"/>
          </a:p>
        </p:txBody>
      </p:sp>
    </p:spTree>
    <p:extLst>
      <p:ext uri="{BB962C8B-B14F-4D97-AF65-F5344CB8AC3E}">
        <p14:creationId xmlns:p14="http://schemas.microsoft.com/office/powerpoint/2010/main" val="1876384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Slide Number Placeholder 4"/>
          <p:cNvSpPr>
            <a:spLocks noGrp="1"/>
          </p:cNvSpPr>
          <p:nvPr>
            <p:ph type="sldNum" sz="quarter" idx="10"/>
          </p:nvPr>
        </p:nvSpPr>
        <p:spPr/>
        <p:txBody>
          <a:bodyPr/>
          <a:lstStyle/>
          <a:p>
            <a:fld id="{B05B54B7-50F8-446B-8DA3-6E40FE3FF007}" type="slidenum">
              <a:rPr lang="en-US" smtClean="0"/>
              <a:pPr/>
              <a:t>11</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Next take back October 12</a:t>
            </a:r>
          </a:p>
        </p:txBody>
      </p:sp>
      <p:sp>
        <p:nvSpPr>
          <p:cNvPr id="4" name="Slide Number Placeholder 3"/>
          <p:cNvSpPr>
            <a:spLocks noGrp="1"/>
          </p:cNvSpPr>
          <p:nvPr>
            <p:ph type="sldNum" sz="quarter" idx="5"/>
          </p:nvPr>
        </p:nvSpPr>
        <p:spPr/>
        <p:txBody>
          <a:bodyPr/>
          <a:lstStyle/>
          <a:p>
            <a:fld id="{7EBC4273-8D39-400D-A49E-0F63CD1A4C41}" type="slidenum">
              <a:rPr lang="en-US" smtClean="0"/>
              <a:t>12</a:t>
            </a:fld>
            <a:endParaRPr lang="en-US"/>
          </a:p>
        </p:txBody>
      </p:sp>
    </p:spTree>
    <p:extLst>
      <p:ext uri="{BB962C8B-B14F-4D97-AF65-F5344CB8AC3E}">
        <p14:creationId xmlns:p14="http://schemas.microsoft.com/office/powerpoint/2010/main" val="41928824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Policy discusses major issues presented here</a:t>
            </a:r>
          </a:p>
        </p:txBody>
      </p:sp>
      <p:sp>
        <p:nvSpPr>
          <p:cNvPr id="5" name="Slide Number Placeholder 4"/>
          <p:cNvSpPr>
            <a:spLocks noGrp="1"/>
          </p:cNvSpPr>
          <p:nvPr>
            <p:ph type="sldNum" sz="quarter" idx="10"/>
          </p:nvPr>
        </p:nvSpPr>
        <p:spPr/>
        <p:txBody>
          <a:bodyPr/>
          <a:lstStyle/>
          <a:p>
            <a:fld id="{B05B54B7-50F8-446B-8DA3-6E40FE3FF007}" type="slidenum">
              <a:rPr lang="en-US" smtClean="0"/>
              <a:pPr/>
              <a:t>15</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p:txBody>
          <a:bodyPr/>
          <a:lstStyle/>
          <a:p>
            <a:r>
              <a:rPr lang="en-US"/>
              <a:t>Mention disposal of isoflurane bottles by triple rinse and  put in regular trash.  Also, reinforce calibration and maintenance documentation</a:t>
            </a:r>
          </a:p>
        </p:txBody>
      </p:sp>
      <p:sp>
        <p:nvSpPr>
          <p:cNvPr id="2" name="Slide Number Placeholder 1"/>
          <p:cNvSpPr>
            <a:spLocks noGrp="1"/>
          </p:cNvSpPr>
          <p:nvPr>
            <p:ph type="sldNum" sz="quarter" idx="10"/>
          </p:nvPr>
        </p:nvSpPr>
        <p:spPr/>
        <p:txBody>
          <a:bodyPr/>
          <a:lstStyle/>
          <a:p>
            <a:fld id="{B05B54B7-50F8-446B-8DA3-6E40FE3FF007}" type="slidenum">
              <a:rPr lang="en-US" smtClean="0"/>
              <a:pPr/>
              <a:t>16</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Use</a:t>
            </a:r>
            <a:r>
              <a:rPr lang="en-US" baseline="0"/>
              <a:t> no abbreviations unless fully written out once on card or the abbreviation is listed in a key posted in housing room</a:t>
            </a:r>
            <a:endParaRPr lang="en-US"/>
          </a:p>
        </p:txBody>
      </p:sp>
      <p:sp>
        <p:nvSpPr>
          <p:cNvPr id="5" name="Slide Number Placeholder 4"/>
          <p:cNvSpPr>
            <a:spLocks noGrp="1"/>
          </p:cNvSpPr>
          <p:nvPr>
            <p:ph type="sldNum" sz="quarter" idx="10"/>
          </p:nvPr>
        </p:nvSpPr>
        <p:spPr/>
        <p:txBody>
          <a:bodyPr/>
          <a:lstStyle/>
          <a:p>
            <a:fld id="{B05B54B7-50F8-446B-8DA3-6E40FE3FF007}" type="slidenum">
              <a:rPr lang="en-US" smtClean="0"/>
              <a:pPr/>
              <a:t>17</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Slide Number Placeholder 4"/>
          <p:cNvSpPr>
            <a:spLocks noGrp="1"/>
          </p:cNvSpPr>
          <p:nvPr>
            <p:ph type="sldNum" sz="quarter" idx="10"/>
          </p:nvPr>
        </p:nvSpPr>
        <p:spPr/>
        <p:txBody>
          <a:bodyPr/>
          <a:lstStyle/>
          <a:p>
            <a:fld id="{B05B54B7-50F8-446B-8DA3-6E40FE3FF007}" type="slidenum">
              <a:rPr lang="en-US" smtClean="0"/>
              <a:pPr/>
              <a:t>18</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Slide Number Placeholder 4"/>
          <p:cNvSpPr>
            <a:spLocks noGrp="1"/>
          </p:cNvSpPr>
          <p:nvPr>
            <p:ph type="sldNum" sz="quarter" idx="10"/>
          </p:nvPr>
        </p:nvSpPr>
        <p:spPr/>
        <p:txBody>
          <a:bodyPr/>
          <a:lstStyle/>
          <a:p>
            <a:fld id="{B05B54B7-50F8-446B-8DA3-6E40FE3FF007}" type="slidenum">
              <a:rPr lang="en-US" smtClean="0"/>
              <a:pPr/>
              <a:t>19</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Slide Number Placeholder 4"/>
          <p:cNvSpPr>
            <a:spLocks noGrp="1"/>
          </p:cNvSpPr>
          <p:nvPr>
            <p:ph type="sldNum" sz="quarter" idx="10"/>
          </p:nvPr>
        </p:nvSpPr>
        <p:spPr/>
        <p:txBody>
          <a:bodyPr/>
          <a:lstStyle/>
          <a:p>
            <a:fld id="{B05B54B7-50F8-446B-8DA3-6E40FE3FF007}" type="slidenum">
              <a:rPr lang="en-US" smtClean="0"/>
              <a:pPr/>
              <a:t>20</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Slide Number Placeholder 4"/>
          <p:cNvSpPr>
            <a:spLocks noGrp="1"/>
          </p:cNvSpPr>
          <p:nvPr>
            <p:ph type="sldNum" sz="quarter" idx="10"/>
          </p:nvPr>
        </p:nvSpPr>
        <p:spPr/>
        <p:txBody>
          <a:bodyPr/>
          <a:lstStyle/>
          <a:p>
            <a:fld id="{B05B54B7-50F8-446B-8DA3-6E40FE3FF007}" type="slidenum">
              <a:rPr lang="en-US" smtClean="0"/>
              <a:pPr/>
              <a:t>22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Slide Number Placeholder 4"/>
          <p:cNvSpPr>
            <a:spLocks noGrp="1"/>
          </p:cNvSpPr>
          <p:nvPr>
            <p:ph type="sldNum" sz="quarter" idx="10"/>
          </p:nvPr>
        </p:nvSpPr>
        <p:spPr/>
        <p:txBody>
          <a:bodyPr/>
          <a:lstStyle/>
          <a:p>
            <a:fld id="{B05B54B7-50F8-446B-8DA3-6E40FE3FF007}" type="slidenum">
              <a:rPr lang="en-US" smtClean="0"/>
              <a:pPr/>
              <a:t>23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Minor children of University faculty, volunteers, staff and students are not authorized to be in laboratories, maintenance shops or other restricted areas on an attended or unattended child care basis.  As stated in the University’s safety manual; visitors to restricted areas.</a:t>
            </a:r>
          </a:p>
        </p:txBody>
      </p:sp>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B54B7-50F8-446B-8DA3-6E40FE3FF00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Slide Number Placeholder 4"/>
          <p:cNvSpPr>
            <a:spLocks noGrp="1"/>
          </p:cNvSpPr>
          <p:nvPr>
            <p:ph type="sldNum" sz="quarter" idx="10"/>
          </p:nvPr>
        </p:nvSpPr>
        <p:spPr/>
        <p:txBody>
          <a:bodyPr/>
          <a:lstStyle/>
          <a:p>
            <a:fld id="{B05B54B7-50F8-446B-8DA3-6E40FE3FF007}" type="slidenum">
              <a:rPr lang="en-US" smtClean="0"/>
              <a:pPr/>
              <a:t>27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Slide Number Placeholder 4"/>
          <p:cNvSpPr>
            <a:spLocks noGrp="1"/>
          </p:cNvSpPr>
          <p:nvPr>
            <p:ph type="sldNum" sz="quarter" idx="10"/>
          </p:nvPr>
        </p:nvSpPr>
        <p:spPr/>
        <p:txBody>
          <a:bodyPr/>
          <a:lstStyle/>
          <a:p>
            <a:fld id="{B05B54B7-50F8-446B-8DA3-6E40FE3FF007}" type="slidenum">
              <a:rPr lang="en-US" smtClean="0"/>
              <a:pPr/>
              <a:t>28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Slide Number Placeholder 4"/>
          <p:cNvSpPr>
            <a:spLocks noGrp="1"/>
          </p:cNvSpPr>
          <p:nvPr>
            <p:ph type="sldNum" sz="quarter" idx="10"/>
          </p:nvPr>
        </p:nvSpPr>
        <p:spPr/>
        <p:txBody>
          <a:bodyPr/>
          <a:lstStyle/>
          <a:p>
            <a:fld id="{B05B54B7-50F8-446B-8DA3-6E40FE3FF007}" type="slidenum">
              <a:rPr lang="en-US" smtClean="0"/>
              <a:pPr/>
              <a:t>29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Slide Number Placeholder 4"/>
          <p:cNvSpPr>
            <a:spLocks noGrp="1"/>
          </p:cNvSpPr>
          <p:nvPr>
            <p:ph type="sldNum" sz="quarter" idx="10"/>
          </p:nvPr>
        </p:nvSpPr>
        <p:spPr/>
        <p:txBody>
          <a:bodyPr/>
          <a:lstStyle/>
          <a:p>
            <a:fld id="{B05B54B7-50F8-446B-8DA3-6E40FE3FF007}" type="slidenum">
              <a:rPr lang="en-US" smtClean="0"/>
              <a:pPr/>
              <a:t>30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Slide Number Placeholder 4"/>
          <p:cNvSpPr>
            <a:spLocks noGrp="1"/>
          </p:cNvSpPr>
          <p:nvPr>
            <p:ph type="sldNum" sz="quarter" idx="10"/>
          </p:nvPr>
        </p:nvSpPr>
        <p:spPr/>
        <p:txBody>
          <a:bodyPr/>
          <a:lstStyle/>
          <a:p>
            <a:fld id="{B05B54B7-50F8-446B-8DA3-6E40FE3FF007}" type="slidenum">
              <a:rPr lang="en-US" smtClean="0"/>
              <a:pPr/>
              <a:t>31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Slide Number Placeholder 4"/>
          <p:cNvSpPr>
            <a:spLocks noGrp="1"/>
          </p:cNvSpPr>
          <p:nvPr>
            <p:ph type="sldNum" sz="quarter" idx="10"/>
          </p:nvPr>
        </p:nvSpPr>
        <p:spPr/>
        <p:txBody>
          <a:bodyPr/>
          <a:lstStyle/>
          <a:p>
            <a:fld id="{B05B54B7-50F8-446B-8DA3-6E40FE3FF007}" type="slidenum">
              <a:rPr lang="en-US" smtClean="0"/>
              <a:pPr/>
              <a:t>32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Slide Number Placeholder 4"/>
          <p:cNvSpPr>
            <a:spLocks noGrp="1"/>
          </p:cNvSpPr>
          <p:nvPr>
            <p:ph type="sldNum" sz="quarter" idx="10"/>
          </p:nvPr>
        </p:nvSpPr>
        <p:spPr/>
        <p:txBody>
          <a:bodyPr/>
          <a:lstStyle/>
          <a:p>
            <a:fld id="{B05B54B7-50F8-446B-8DA3-6E40FE3FF007}" type="slidenum">
              <a:rPr lang="en-US" smtClean="0"/>
              <a:pPr/>
              <a:t>33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Sharps injuries are an effective way to introduce</a:t>
            </a:r>
            <a:r>
              <a:rPr lang="en-US" baseline="0"/>
              <a:t> infectious materials into the body.  </a:t>
            </a:r>
            <a:endParaRPr lang="en-US"/>
          </a:p>
        </p:txBody>
      </p:sp>
      <p:sp>
        <p:nvSpPr>
          <p:cNvPr id="5" name="Slide Number Placeholder 4"/>
          <p:cNvSpPr>
            <a:spLocks noGrp="1"/>
          </p:cNvSpPr>
          <p:nvPr>
            <p:ph type="sldNum" sz="quarter" idx="10"/>
          </p:nvPr>
        </p:nvSpPr>
        <p:spPr/>
        <p:txBody>
          <a:bodyPr/>
          <a:lstStyle/>
          <a:p>
            <a:fld id="{B05B54B7-50F8-446B-8DA3-6E40FE3FF007}" type="slidenum">
              <a:rPr lang="en-US" smtClean="0"/>
              <a:pPr/>
              <a:t>35</a:t>
            </a:fld>
            <a:endParaRPr lang="en-US"/>
          </a:p>
        </p:txBody>
      </p:sp>
    </p:spTree>
    <p:extLst>
      <p:ext uri="{BB962C8B-B14F-4D97-AF65-F5344CB8AC3E}">
        <p14:creationId xmlns:p14="http://schemas.microsoft.com/office/powerpoint/2010/main" val="29238131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Slide Number Placeholder 4"/>
          <p:cNvSpPr>
            <a:spLocks noGrp="1"/>
          </p:cNvSpPr>
          <p:nvPr>
            <p:ph type="sldNum" sz="quarter" idx="10"/>
          </p:nvPr>
        </p:nvSpPr>
        <p:spPr/>
        <p:txBody>
          <a:bodyPr/>
          <a:lstStyle/>
          <a:p>
            <a:fld id="{B05B54B7-50F8-446B-8DA3-6E40FE3FF007}" type="slidenum">
              <a:rPr lang="en-US" smtClean="0"/>
              <a:pPr/>
              <a:t>36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Engineering controls are the first and preferred method of reducing</a:t>
            </a:r>
            <a:r>
              <a:rPr lang="en-US" baseline="0"/>
              <a:t> the risk of injury when using sharps.  Sharps containers are a standard engineering control that must be available in spaces where sharps are used, in the immediate workspace.  Sharps should never be collected for later disposal, but placed in the container immediately after use.  Syringes exposed to certain chemical hazards, but not biological hazards should be labeled with an orange chemical waste sticker, with other labeling blacked out.  </a:t>
            </a:r>
            <a:endParaRPr lang="en-US"/>
          </a:p>
        </p:txBody>
      </p:sp>
      <p:sp>
        <p:nvSpPr>
          <p:cNvPr id="5" name="Slide Number Placeholder 4"/>
          <p:cNvSpPr>
            <a:spLocks noGrp="1"/>
          </p:cNvSpPr>
          <p:nvPr>
            <p:ph type="sldNum" sz="quarter" idx="10"/>
          </p:nvPr>
        </p:nvSpPr>
        <p:spPr/>
        <p:txBody>
          <a:bodyPr/>
          <a:lstStyle/>
          <a:p>
            <a:fld id="{B05B54B7-50F8-446B-8DA3-6E40FE3FF007}" type="slidenum">
              <a:rPr lang="en-US" smtClean="0"/>
              <a:pPr/>
              <a:t>37</a:t>
            </a:fld>
            <a:endParaRPr lang="en-US"/>
          </a:p>
        </p:txBody>
      </p:sp>
    </p:spTree>
    <p:extLst>
      <p:ext uri="{BB962C8B-B14F-4D97-AF65-F5344CB8AC3E}">
        <p14:creationId xmlns:p14="http://schemas.microsoft.com/office/powerpoint/2010/main" val="39112029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Specially</a:t>
            </a:r>
            <a:r>
              <a:rPr lang="en-US" baseline="0"/>
              <a:t> designed sharps and s</a:t>
            </a:r>
            <a:r>
              <a:rPr lang="en-US"/>
              <a:t>upportive devices can be used to reduce</a:t>
            </a:r>
            <a:r>
              <a:rPr lang="en-US" baseline="0"/>
              <a:t> the risk of injury.  Recapping needles should be avoided, and needles are never recapped before disposal.  When necessary as a standard practice for non-infectious materials, a mechanical recapping device can be used.  For an unplanned need to recap a syringe, a one handed method should be used, with the “extra” hand kept behind the back and out of the way.  Other devices, such as forceps can also be used to remove the researcher’s hands from the field of work.</a:t>
            </a:r>
            <a:endParaRPr lang="en-US"/>
          </a:p>
        </p:txBody>
      </p:sp>
      <p:sp>
        <p:nvSpPr>
          <p:cNvPr id="5" name="Slide Number Placeholder 4"/>
          <p:cNvSpPr>
            <a:spLocks noGrp="1"/>
          </p:cNvSpPr>
          <p:nvPr>
            <p:ph type="sldNum" sz="quarter" idx="10"/>
          </p:nvPr>
        </p:nvSpPr>
        <p:spPr/>
        <p:txBody>
          <a:bodyPr/>
          <a:lstStyle/>
          <a:p>
            <a:fld id="{B05B54B7-50F8-446B-8DA3-6E40FE3FF007}" type="slidenum">
              <a:rPr lang="en-US" smtClean="0"/>
              <a:pPr/>
              <a:t>38</a:t>
            </a:fld>
            <a:endParaRPr lang="en-US"/>
          </a:p>
        </p:txBody>
      </p:sp>
    </p:spTree>
    <p:extLst>
      <p:ext uri="{BB962C8B-B14F-4D97-AF65-F5344CB8AC3E}">
        <p14:creationId xmlns:p14="http://schemas.microsoft.com/office/powerpoint/2010/main" val="14685173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Sharps used as part of your</a:t>
            </a:r>
            <a:r>
              <a:rPr lang="en-US" baseline="0"/>
              <a:t> procedures should be evaluated for the potential to remove or reduce their use.  This includes reducing the use of glass items, such as Pasteur pipettes and slides.  When a device is needed, a design with a safety feature should be considered.  Training laboratory members in appropriate sharps handling reduces the risk of injury to themselves (and others when working in teams).  Sharps devices should never be left out unattended.  Sharps being prepared for use can be stored in a container that encloses the sharp to avoid potential exposure.  Sharps should not be left in </a:t>
            </a:r>
            <a:r>
              <a:rPr lang="en-US" baseline="0" err="1"/>
              <a:t>labcoats</a:t>
            </a:r>
            <a:r>
              <a:rPr lang="en-US" baseline="0"/>
              <a:t> or disposed of in general trash.  Two handed handling techniques should be avoided.  </a:t>
            </a:r>
            <a:endParaRPr lang="en-US"/>
          </a:p>
        </p:txBody>
      </p:sp>
      <p:sp>
        <p:nvSpPr>
          <p:cNvPr id="5" name="Slide Number Placeholder 4"/>
          <p:cNvSpPr>
            <a:spLocks noGrp="1"/>
          </p:cNvSpPr>
          <p:nvPr>
            <p:ph type="sldNum" sz="quarter" idx="10"/>
          </p:nvPr>
        </p:nvSpPr>
        <p:spPr/>
        <p:txBody>
          <a:bodyPr/>
          <a:lstStyle/>
          <a:p>
            <a:fld id="{B05B54B7-50F8-446B-8DA3-6E40FE3FF007}" type="slidenum">
              <a:rPr lang="en-US" smtClean="0"/>
              <a:pPr/>
              <a:t>39</a:t>
            </a:fld>
            <a:endParaRPr lang="en-US"/>
          </a:p>
        </p:txBody>
      </p:sp>
    </p:spTree>
    <p:extLst>
      <p:ext uri="{BB962C8B-B14F-4D97-AF65-F5344CB8AC3E}">
        <p14:creationId xmlns:p14="http://schemas.microsoft.com/office/powerpoint/2010/main" val="20387138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Slide Number Placeholder 4"/>
          <p:cNvSpPr>
            <a:spLocks noGrp="1"/>
          </p:cNvSpPr>
          <p:nvPr>
            <p:ph type="sldNum" sz="quarter" idx="10"/>
          </p:nvPr>
        </p:nvSpPr>
        <p:spPr/>
        <p:txBody>
          <a:bodyPr/>
          <a:lstStyle/>
          <a:p>
            <a:fld id="{B05B54B7-50F8-446B-8DA3-6E40FE3FF007}" type="slidenum">
              <a:rPr lang="en-US" smtClean="0"/>
              <a:pPr/>
              <a:t>40</a:t>
            </a:fld>
            <a:endParaRPr lang="en-US"/>
          </a:p>
        </p:txBody>
      </p:sp>
    </p:spTree>
    <p:extLst>
      <p:ext uri="{BB962C8B-B14F-4D97-AF65-F5344CB8AC3E}">
        <p14:creationId xmlns:p14="http://schemas.microsoft.com/office/powerpoint/2010/main" val="13460430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Contact EHSS for any</a:t>
            </a:r>
            <a:r>
              <a:rPr lang="en-US" baseline="0"/>
              <a:t> additional questions about disposal or handing.  Chemicals that are no longer in use or wanted should be labeled for disposal.  When possible, limit the amount of chemicals stored in animal procedure spaces.</a:t>
            </a:r>
            <a:endParaRPr lang="en-US"/>
          </a:p>
        </p:txBody>
      </p:sp>
      <p:sp>
        <p:nvSpPr>
          <p:cNvPr id="5" name="Slide Number Placeholder 4"/>
          <p:cNvSpPr>
            <a:spLocks noGrp="1"/>
          </p:cNvSpPr>
          <p:nvPr>
            <p:ph type="sldNum" sz="quarter" idx="10"/>
          </p:nvPr>
        </p:nvSpPr>
        <p:spPr/>
        <p:txBody>
          <a:bodyPr/>
          <a:lstStyle/>
          <a:p>
            <a:fld id="{B05B54B7-50F8-446B-8DA3-6E40FE3FF007}" type="slidenum">
              <a:rPr lang="en-US" smtClean="0"/>
              <a:pPr/>
              <a:t>41</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a:t>For Emergency response, call University Police for assistance.</a:t>
            </a:r>
            <a:endParaRPr lang="en-US"/>
          </a:p>
        </p:txBody>
      </p:sp>
      <p:sp>
        <p:nvSpPr>
          <p:cNvPr id="5" name="Slide Number Placeholder 4"/>
          <p:cNvSpPr>
            <a:spLocks noGrp="1"/>
          </p:cNvSpPr>
          <p:nvPr>
            <p:ph type="sldNum" sz="quarter" idx="10"/>
          </p:nvPr>
        </p:nvSpPr>
        <p:spPr/>
        <p:txBody>
          <a:bodyPr/>
          <a:lstStyle/>
          <a:p>
            <a:fld id="{B05B54B7-50F8-446B-8DA3-6E40FE3FF007}" type="slidenum">
              <a:rPr lang="en-US" smtClean="0"/>
              <a:pPr/>
              <a:t>43</a:t>
            </a:fld>
            <a:endParaRPr lang="en-US"/>
          </a:p>
        </p:txBody>
      </p:sp>
    </p:spTree>
    <p:extLst>
      <p:ext uri="{BB962C8B-B14F-4D97-AF65-F5344CB8AC3E}">
        <p14:creationId xmlns:p14="http://schemas.microsoft.com/office/powerpoint/2010/main" val="15674629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Engineering controls include:  use of fume hoods/biosafety</a:t>
            </a:r>
            <a:r>
              <a:rPr lang="en-US" baseline="0"/>
              <a:t> cabinets etc.  </a:t>
            </a:r>
            <a:r>
              <a:rPr lang="en-US"/>
              <a:t>EH&amp;S</a:t>
            </a:r>
            <a:r>
              <a:rPr lang="en-US" baseline="0"/>
              <a:t> can also provide additional guidance on waste disposal.</a:t>
            </a:r>
            <a:endParaRPr lang="en-US"/>
          </a:p>
        </p:txBody>
      </p:sp>
      <p:sp>
        <p:nvSpPr>
          <p:cNvPr id="5" name="Slide Number Placeholder 4"/>
          <p:cNvSpPr>
            <a:spLocks noGrp="1"/>
          </p:cNvSpPr>
          <p:nvPr>
            <p:ph type="sldNum" sz="quarter" idx="10"/>
          </p:nvPr>
        </p:nvSpPr>
        <p:spPr/>
        <p:txBody>
          <a:bodyPr/>
          <a:lstStyle/>
          <a:p>
            <a:fld id="{B05B54B7-50F8-446B-8DA3-6E40FE3FF007}" type="slidenum">
              <a:rPr lang="en-US" smtClean="0"/>
              <a:pPr/>
              <a:t>44</a:t>
            </a:fld>
            <a:endParaRPr lang="en-US"/>
          </a:p>
        </p:txBody>
      </p:sp>
    </p:spTree>
    <p:extLst>
      <p:ext uri="{BB962C8B-B14F-4D97-AF65-F5344CB8AC3E}">
        <p14:creationId xmlns:p14="http://schemas.microsoft.com/office/powerpoint/2010/main" val="29021605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e.g., AVMA euthanasia guidelines updated 2013</a:t>
            </a:r>
          </a:p>
        </p:txBody>
      </p:sp>
      <p:sp>
        <p:nvSpPr>
          <p:cNvPr id="5" name="Slide Number Placeholder 4"/>
          <p:cNvSpPr>
            <a:spLocks noGrp="1"/>
          </p:cNvSpPr>
          <p:nvPr>
            <p:ph type="sldNum" sz="quarter" idx="10"/>
          </p:nvPr>
        </p:nvSpPr>
        <p:spPr/>
        <p:txBody>
          <a:bodyPr/>
          <a:lstStyle/>
          <a:p>
            <a:fld id="{B05B54B7-50F8-446B-8DA3-6E40FE3FF007}" type="slidenum">
              <a:rPr lang="en-US" smtClean="0"/>
              <a:pPr/>
              <a:t>46</a:t>
            </a:fld>
            <a:endParaRPr lang="en-US"/>
          </a:p>
        </p:txBody>
      </p:sp>
    </p:spTree>
    <p:extLst>
      <p:ext uri="{BB962C8B-B14F-4D97-AF65-F5344CB8AC3E}">
        <p14:creationId xmlns:p14="http://schemas.microsoft.com/office/powerpoint/2010/main" val="5031327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Offer assistance to help with your research endeavors</a:t>
            </a:r>
          </a:p>
        </p:txBody>
      </p:sp>
      <p:sp>
        <p:nvSpPr>
          <p:cNvPr id="5" name="Slide Number Placeholder 4"/>
          <p:cNvSpPr>
            <a:spLocks noGrp="1"/>
          </p:cNvSpPr>
          <p:nvPr>
            <p:ph type="sldNum" sz="quarter" idx="10"/>
          </p:nvPr>
        </p:nvSpPr>
        <p:spPr/>
        <p:txBody>
          <a:bodyPr/>
          <a:lstStyle/>
          <a:p>
            <a:fld id="{B05B54B7-50F8-446B-8DA3-6E40FE3FF007}" type="slidenum">
              <a:rPr lang="en-US" smtClean="0"/>
              <a:pPr/>
              <a:t>47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D8124-53F8-433C-9290-4B77220D8E07}"/>
              </a:ext>
            </a:extLst>
          </p:cNvPr>
          <p:cNvSpPr>
            <a:spLocks noGrp="1"/>
          </p:cNvSpPr>
          <p:nvPr>
            <p:ph type="ctrTitle"/>
          </p:nvPr>
        </p:nvSpPr>
        <p:spPr>
          <a:xfrm>
            <a:off x="1524000" y="1122363"/>
            <a:ext cx="9144000" cy="2387600"/>
          </a:xfrm>
        </p:spPr>
        <p:txBody>
          <a:bodyPr anchor="b"/>
          <a:lstStyle>
            <a:lvl1pPr algn="l">
              <a:defRPr sz="6000" b="1">
                <a:solidFill>
                  <a:srgbClr val="002060"/>
                </a:solidFill>
                <a:effectLst>
                  <a:outerShdw blurRad="38100" dist="38100" dir="2700000" algn="tl">
                    <a:schemeClr val="accent4">
                      <a:lumMod val="75000"/>
                      <a:alpha val="43000"/>
                    </a:schemeClr>
                  </a:outerShdw>
                </a:effectLst>
                <a:latin typeface="Lucida Sans Unicode" panose="020B0602030504020204" pitchFamily="34" charset="0"/>
                <a:cs typeface="Lucida Sans Unicode" panose="020B0602030504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94AF6D10-B871-496D-8030-D66429D61AC1}"/>
              </a:ext>
            </a:extLst>
          </p:cNvPr>
          <p:cNvSpPr>
            <a:spLocks noGrp="1"/>
          </p:cNvSpPr>
          <p:nvPr>
            <p:ph type="subTitle" idx="1"/>
          </p:nvPr>
        </p:nvSpPr>
        <p:spPr>
          <a:xfrm>
            <a:off x="1524000" y="3602038"/>
            <a:ext cx="9144000" cy="1655762"/>
          </a:xfrm>
        </p:spPr>
        <p:txBody>
          <a:bodyPr/>
          <a:lstStyle>
            <a:lvl1pPr marL="0" indent="0" algn="l">
              <a:buNone/>
              <a:defRPr sz="2400">
                <a:solidFill>
                  <a:schemeClr val="bg1">
                    <a:lumMod val="50000"/>
                  </a:schemeClr>
                </a:solidFill>
                <a:latin typeface="Lucida Sans Unicode" panose="020B0602030504020204" pitchFamily="34" charset="0"/>
                <a:cs typeface="Lucida Sans Unicode" panose="020B0602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8499108C-AE68-466D-A32F-7BE814C83342}"/>
              </a:ext>
            </a:extLst>
          </p:cNvPr>
          <p:cNvCxnSpPr>
            <a:cxnSpLocks/>
          </p:cNvCxnSpPr>
          <p:nvPr/>
        </p:nvCxnSpPr>
        <p:spPr>
          <a:xfrm flipH="1">
            <a:off x="1342241" y="6367022"/>
            <a:ext cx="8573546" cy="0"/>
          </a:xfrm>
          <a:prstGeom prst="line">
            <a:avLst/>
          </a:prstGeom>
          <a:ln w="76200">
            <a:solidFill>
              <a:srgbClr val="002060"/>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327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E089B-A870-4CFF-B0F1-60AD21D938CC}"/>
              </a:ext>
            </a:extLst>
          </p:cNvPr>
          <p:cNvSpPr>
            <a:spLocks noGrp="1"/>
          </p:cNvSpPr>
          <p:nvPr>
            <p:ph type="title"/>
          </p:nvPr>
        </p:nvSpPr>
        <p:spPr/>
        <p:txBody>
          <a:bodyPr>
            <a:normAutofit/>
          </a:bodyPr>
          <a:lstStyle>
            <a:lvl1pPr>
              <a:defRPr sz="4100" b="1">
                <a:solidFill>
                  <a:srgbClr val="002060"/>
                </a:solidFill>
                <a:effectLst>
                  <a:outerShdw blurRad="38100" dist="38100" dir="2700000" algn="tl">
                    <a:schemeClr val="accent4">
                      <a:lumMod val="75000"/>
                      <a:alpha val="43000"/>
                    </a:schemeClr>
                  </a:outerShdw>
                </a:effectLst>
                <a:latin typeface="Lucida Sans Unicode" panose="020B0602030504020204" pitchFamily="34" charset="0"/>
                <a:cs typeface="Lucida Sans Unicode" panose="020B0602030504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421452B2-B13D-4D60-89A2-3000CBA0B1FA}"/>
              </a:ext>
            </a:extLst>
          </p:cNvPr>
          <p:cNvSpPr>
            <a:spLocks noGrp="1"/>
          </p:cNvSpPr>
          <p:nvPr>
            <p:ph idx="1"/>
          </p:nvPr>
        </p:nvSpPr>
        <p:spPr/>
        <p:txBody>
          <a:bodyPr/>
          <a:lstStyle>
            <a:lvl1pPr>
              <a:lnSpc>
                <a:spcPct val="100000"/>
              </a:lnSpc>
              <a:defRPr>
                <a:solidFill>
                  <a:srgbClr val="002060"/>
                </a:solidFill>
                <a:latin typeface="Lucida Sans Unicode" panose="020B0602030504020204" pitchFamily="34" charset="0"/>
                <a:cs typeface="Lucida Sans Unicode" panose="020B0602030504020204" pitchFamily="34" charset="0"/>
              </a:defRPr>
            </a:lvl1pPr>
            <a:lvl2pPr>
              <a:lnSpc>
                <a:spcPct val="100000"/>
              </a:lnSpc>
              <a:defRPr>
                <a:solidFill>
                  <a:srgbClr val="002060"/>
                </a:solidFill>
                <a:latin typeface="Lucida Sans Unicode" panose="020B0602030504020204" pitchFamily="34" charset="0"/>
                <a:cs typeface="Lucida Sans Unicode" panose="020B0602030504020204" pitchFamily="34" charset="0"/>
              </a:defRPr>
            </a:lvl2pPr>
            <a:lvl3pPr>
              <a:lnSpc>
                <a:spcPct val="100000"/>
              </a:lnSpc>
              <a:defRPr>
                <a:solidFill>
                  <a:srgbClr val="002060"/>
                </a:solidFill>
                <a:latin typeface="Lucida Sans Unicode" panose="020B0602030504020204" pitchFamily="34" charset="0"/>
                <a:cs typeface="Lucida Sans Unicode" panose="020B0602030504020204" pitchFamily="34" charset="0"/>
              </a:defRPr>
            </a:lvl3pPr>
            <a:lvl4pPr>
              <a:lnSpc>
                <a:spcPct val="100000"/>
              </a:lnSpc>
              <a:defRPr>
                <a:solidFill>
                  <a:srgbClr val="002060"/>
                </a:solidFill>
                <a:latin typeface="Lucida Sans Unicode" panose="020B0602030504020204" pitchFamily="34" charset="0"/>
                <a:cs typeface="Lucida Sans Unicode" panose="020B0602030504020204" pitchFamily="34" charset="0"/>
              </a:defRPr>
            </a:lvl4pPr>
            <a:lvl5pPr>
              <a:lnSpc>
                <a:spcPct val="100000"/>
              </a:lnSpc>
              <a:defRPr>
                <a:solidFill>
                  <a:srgbClr val="002060"/>
                </a:solidFill>
                <a:latin typeface="Lucida Sans Unicode" panose="020B0602030504020204" pitchFamily="34" charset="0"/>
                <a:cs typeface="Lucida Sans Unicode" panose="020B0602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93B4F4FF-B41E-4A42-8798-9E82FE62CDBF}"/>
              </a:ext>
            </a:extLst>
          </p:cNvPr>
          <p:cNvCxnSpPr>
            <a:cxnSpLocks/>
          </p:cNvCxnSpPr>
          <p:nvPr/>
        </p:nvCxnSpPr>
        <p:spPr>
          <a:xfrm flipH="1">
            <a:off x="1342241" y="6422850"/>
            <a:ext cx="8573546" cy="0"/>
          </a:xfrm>
          <a:prstGeom prst="line">
            <a:avLst/>
          </a:prstGeom>
          <a:ln w="76200">
            <a:solidFill>
              <a:srgbClr val="002060"/>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4017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301F3-724A-4BE7-8AB8-929DE7A4F947}"/>
              </a:ext>
            </a:extLst>
          </p:cNvPr>
          <p:cNvSpPr>
            <a:spLocks noGrp="1"/>
          </p:cNvSpPr>
          <p:nvPr>
            <p:ph type="title"/>
          </p:nvPr>
        </p:nvSpPr>
        <p:spPr>
          <a:xfrm>
            <a:off x="831850" y="1709738"/>
            <a:ext cx="10515600" cy="2852737"/>
          </a:xfrm>
        </p:spPr>
        <p:txBody>
          <a:bodyPr anchor="b"/>
          <a:lstStyle>
            <a:lvl1pPr>
              <a:defRPr sz="6000" b="1">
                <a:solidFill>
                  <a:srgbClr val="002060"/>
                </a:solidFill>
                <a:effectLst>
                  <a:outerShdw blurRad="38100" dist="38100" dir="2700000" algn="tl">
                    <a:schemeClr val="accent4">
                      <a:lumMod val="75000"/>
                      <a:alpha val="43000"/>
                    </a:schemeClr>
                  </a:outerShdw>
                </a:effectLst>
                <a:latin typeface="Lucida Sans Unicode" panose="020B0602030504020204" pitchFamily="34" charset="0"/>
                <a:cs typeface="Lucida Sans Unicode" panose="020B0602030504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6CA6255B-D409-485F-9702-14DABF09C6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Lucida Sans Unicode" panose="020B0602030504020204" pitchFamily="34" charset="0"/>
                <a:cs typeface="Lucida Sans Unicode" panose="020B0602030504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7" name="Straight Connector 6">
            <a:extLst>
              <a:ext uri="{FF2B5EF4-FFF2-40B4-BE49-F238E27FC236}">
                <a16:creationId xmlns:a16="http://schemas.microsoft.com/office/drawing/2014/main" id="{29B9F4F2-3A72-4DFF-B9F3-779CC7685895}"/>
              </a:ext>
            </a:extLst>
          </p:cNvPr>
          <p:cNvCxnSpPr>
            <a:cxnSpLocks/>
          </p:cNvCxnSpPr>
          <p:nvPr/>
        </p:nvCxnSpPr>
        <p:spPr>
          <a:xfrm flipH="1">
            <a:off x="1342241" y="6436807"/>
            <a:ext cx="8573546" cy="0"/>
          </a:xfrm>
          <a:prstGeom prst="line">
            <a:avLst/>
          </a:prstGeom>
          <a:ln w="76200">
            <a:solidFill>
              <a:srgbClr val="002060"/>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346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98322-35A9-46F6-82EA-3527C9275D1A}"/>
              </a:ext>
            </a:extLst>
          </p:cNvPr>
          <p:cNvSpPr>
            <a:spLocks noGrp="1"/>
          </p:cNvSpPr>
          <p:nvPr>
            <p:ph type="title"/>
          </p:nvPr>
        </p:nvSpPr>
        <p:spPr/>
        <p:txBody>
          <a:bodyPr/>
          <a:lstStyle>
            <a:lvl1pPr>
              <a:defRPr b="1">
                <a:solidFill>
                  <a:srgbClr val="002060"/>
                </a:solidFill>
                <a:effectLst>
                  <a:outerShdw blurRad="38100" dist="38100" dir="2700000" algn="tl">
                    <a:schemeClr val="accent4">
                      <a:lumMod val="75000"/>
                      <a:alpha val="43000"/>
                    </a:schemeClr>
                  </a:outerShdw>
                </a:effectLst>
                <a:latin typeface="Lucida Sans Unicode" panose="020B0602030504020204" pitchFamily="34" charset="0"/>
                <a:cs typeface="Lucida Sans Unicode" panose="020B0602030504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60A34148-DAE8-4188-BCE5-0F97E8B906CF}"/>
              </a:ext>
            </a:extLst>
          </p:cNvPr>
          <p:cNvSpPr>
            <a:spLocks noGrp="1"/>
          </p:cNvSpPr>
          <p:nvPr>
            <p:ph sz="half" idx="1"/>
          </p:nvPr>
        </p:nvSpPr>
        <p:spPr>
          <a:xfrm>
            <a:off x="838200" y="1825625"/>
            <a:ext cx="5181600" cy="4351338"/>
          </a:xfrm>
        </p:spPr>
        <p:txBody>
          <a:bodyPr/>
          <a:lstStyle>
            <a:lvl1pPr>
              <a:lnSpc>
                <a:spcPct val="100000"/>
              </a:lnSpc>
              <a:defRPr>
                <a:solidFill>
                  <a:srgbClr val="002060"/>
                </a:solidFill>
                <a:latin typeface="Lucida Sans Unicode" panose="020B0602030504020204" pitchFamily="34" charset="0"/>
                <a:cs typeface="Lucida Sans Unicode" panose="020B0602030504020204" pitchFamily="34" charset="0"/>
              </a:defRPr>
            </a:lvl1pPr>
            <a:lvl2pPr>
              <a:lnSpc>
                <a:spcPct val="100000"/>
              </a:lnSpc>
              <a:defRPr>
                <a:solidFill>
                  <a:srgbClr val="002060"/>
                </a:solidFill>
                <a:latin typeface="Lucida Sans Unicode" panose="020B0602030504020204" pitchFamily="34" charset="0"/>
                <a:cs typeface="Lucida Sans Unicode" panose="020B0602030504020204" pitchFamily="34" charset="0"/>
              </a:defRPr>
            </a:lvl2pPr>
            <a:lvl3pPr>
              <a:lnSpc>
                <a:spcPct val="100000"/>
              </a:lnSpc>
              <a:defRPr>
                <a:solidFill>
                  <a:srgbClr val="002060"/>
                </a:solidFill>
                <a:latin typeface="Lucida Sans Unicode" panose="020B0602030504020204" pitchFamily="34" charset="0"/>
                <a:cs typeface="Lucida Sans Unicode" panose="020B0602030504020204" pitchFamily="34" charset="0"/>
              </a:defRPr>
            </a:lvl3pPr>
            <a:lvl4pPr>
              <a:lnSpc>
                <a:spcPct val="100000"/>
              </a:lnSpc>
              <a:defRPr>
                <a:solidFill>
                  <a:srgbClr val="002060"/>
                </a:solidFill>
                <a:latin typeface="Lucida Sans Unicode" panose="020B0602030504020204" pitchFamily="34" charset="0"/>
                <a:cs typeface="Lucida Sans Unicode" panose="020B0602030504020204" pitchFamily="34" charset="0"/>
              </a:defRPr>
            </a:lvl4pPr>
            <a:lvl5pPr>
              <a:lnSpc>
                <a:spcPct val="100000"/>
              </a:lnSpc>
              <a:defRPr>
                <a:solidFill>
                  <a:srgbClr val="002060"/>
                </a:solidFill>
                <a:latin typeface="Lucida Sans Unicode" panose="020B0602030504020204" pitchFamily="34" charset="0"/>
                <a:cs typeface="Lucida Sans Unicode" panose="020B0602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C760B25-8917-4C1E-A4B8-0E91B2AF88E4}"/>
              </a:ext>
            </a:extLst>
          </p:cNvPr>
          <p:cNvSpPr>
            <a:spLocks noGrp="1"/>
          </p:cNvSpPr>
          <p:nvPr>
            <p:ph sz="half" idx="2"/>
          </p:nvPr>
        </p:nvSpPr>
        <p:spPr>
          <a:xfrm>
            <a:off x="6172200" y="1825625"/>
            <a:ext cx="5181600" cy="4351338"/>
          </a:xfrm>
        </p:spPr>
        <p:txBody>
          <a:bodyPr/>
          <a:lstStyle>
            <a:lvl1pPr>
              <a:lnSpc>
                <a:spcPct val="100000"/>
              </a:lnSpc>
              <a:defRPr>
                <a:solidFill>
                  <a:srgbClr val="002060"/>
                </a:solidFill>
                <a:latin typeface="Lucida Sans Unicode" panose="020B0602030504020204" pitchFamily="34" charset="0"/>
                <a:cs typeface="Lucida Sans Unicode" panose="020B0602030504020204" pitchFamily="34" charset="0"/>
              </a:defRPr>
            </a:lvl1pPr>
            <a:lvl2pPr>
              <a:lnSpc>
                <a:spcPct val="100000"/>
              </a:lnSpc>
              <a:defRPr>
                <a:solidFill>
                  <a:srgbClr val="002060"/>
                </a:solidFill>
                <a:latin typeface="Lucida Sans Unicode" panose="020B0602030504020204" pitchFamily="34" charset="0"/>
                <a:cs typeface="Lucida Sans Unicode" panose="020B0602030504020204" pitchFamily="34" charset="0"/>
              </a:defRPr>
            </a:lvl2pPr>
            <a:lvl3pPr>
              <a:lnSpc>
                <a:spcPct val="100000"/>
              </a:lnSpc>
              <a:defRPr>
                <a:solidFill>
                  <a:srgbClr val="002060"/>
                </a:solidFill>
                <a:latin typeface="Lucida Sans Unicode" panose="020B0602030504020204" pitchFamily="34" charset="0"/>
                <a:cs typeface="Lucida Sans Unicode" panose="020B0602030504020204" pitchFamily="34" charset="0"/>
              </a:defRPr>
            </a:lvl3pPr>
            <a:lvl4pPr>
              <a:lnSpc>
                <a:spcPct val="100000"/>
              </a:lnSpc>
              <a:defRPr>
                <a:solidFill>
                  <a:srgbClr val="002060"/>
                </a:solidFill>
                <a:latin typeface="Lucida Sans Unicode" panose="020B0602030504020204" pitchFamily="34" charset="0"/>
                <a:cs typeface="Lucida Sans Unicode" panose="020B0602030504020204" pitchFamily="34" charset="0"/>
              </a:defRPr>
            </a:lvl4pPr>
            <a:lvl5pPr>
              <a:lnSpc>
                <a:spcPct val="100000"/>
              </a:lnSpc>
              <a:defRPr>
                <a:solidFill>
                  <a:srgbClr val="002060"/>
                </a:solidFill>
                <a:latin typeface="Lucida Sans Unicode" panose="020B0602030504020204" pitchFamily="34" charset="0"/>
                <a:cs typeface="Lucida Sans Unicode" panose="020B0602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FC3CEE83-681D-4CC0-B343-D8C45E186DC3}"/>
              </a:ext>
            </a:extLst>
          </p:cNvPr>
          <p:cNvCxnSpPr>
            <a:cxnSpLocks/>
          </p:cNvCxnSpPr>
          <p:nvPr/>
        </p:nvCxnSpPr>
        <p:spPr>
          <a:xfrm flipH="1">
            <a:off x="1342241" y="6534506"/>
            <a:ext cx="8573546" cy="0"/>
          </a:xfrm>
          <a:prstGeom prst="line">
            <a:avLst/>
          </a:prstGeom>
          <a:ln w="76200">
            <a:solidFill>
              <a:srgbClr val="002060"/>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720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A00C2-12F5-4A16-B6F4-25729F64EF4A}"/>
              </a:ext>
            </a:extLst>
          </p:cNvPr>
          <p:cNvSpPr>
            <a:spLocks noGrp="1"/>
          </p:cNvSpPr>
          <p:nvPr>
            <p:ph type="title"/>
          </p:nvPr>
        </p:nvSpPr>
        <p:spPr>
          <a:xfrm>
            <a:off x="839788" y="365125"/>
            <a:ext cx="10515600" cy="1325563"/>
          </a:xfrm>
        </p:spPr>
        <p:txBody>
          <a:bodyPr/>
          <a:lstStyle>
            <a:lvl1pPr>
              <a:defRPr b="1">
                <a:solidFill>
                  <a:srgbClr val="002060"/>
                </a:solidFill>
                <a:effectLst>
                  <a:outerShdw blurRad="38100" dist="38100" dir="2700000" algn="tl">
                    <a:schemeClr val="accent4">
                      <a:lumMod val="75000"/>
                      <a:alpha val="43000"/>
                    </a:schemeClr>
                  </a:outerShdw>
                </a:effectLst>
                <a:latin typeface="Lucida Sans Unicode" panose="020B0602030504020204" pitchFamily="34" charset="0"/>
                <a:cs typeface="Lucida Sans Unicode" panose="020B0602030504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C10B66FE-248F-4AEF-ACF6-819D9E12FE5F}"/>
              </a:ext>
            </a:extLst>
          </p:cNvPr>
          <p:cNvSpPr>
            <a:spLocks noGrp="1"/>
          </p:cNvSpPr>
          <p:nvPr>
            <p:ph type="body" idx="1"/>
          </p:nvPr>
        </p:nvSpPr>
        <p:spPr>
          <a:xfrm>
            <a:off x="839788" y="1681163"/>
            <a:ext cx="5157787" cy="823912"/>
          </a:xfrm>
        </p:spPr>
        <p:txBody>
          <a:bodyPr anchor="b"/>
          <a:lstStyle>
            <a:lvl1pPr marL="0" indent="0">
              <a:buNone/>
              <a:defRPr sz="2400" b="1">
                <a:solidFill>
                  <a:srgbClr val="002060"/>
                </a:solidFill>
                <a:latin typeface="Lucida Sans Unicode" panose="020B0602030504020204" pitchFamily="34" charset="0"/>
                <a:cs typeface="Lucida Sans Unicode" panose="020B0602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81F070-3B84-45D3-AEAC-623991D0A1E6}"/>
              </a:ext>
            </a:extLst>
          </p:cNvPr>
          <p:cNvSpPr>
            <a:spLocks noGrp="1"/>
          </p:cNvSpPr>
          <p:nvPr>
            <p:ph sz="half" idx="2"/>
          </p:nvPr>
        </p:nvSpPr>
        <p:spPr>
          <a:xfrm>
            <a:off x="839788" y="2505075"/>
            <a:ext cx="5157787" cy="3684588"/>
          </a:xfrm>
        </p:spPr>
        <p:txBody>
          <a:bodyPr/>
          <a:lstStyle>
            <a:lvl1pPr>
              <a:lnSpc>
                <a:spcPct val="100000"/>
              </a:lnSpc>
              <a:defRPr>
                <a:solidFill>
                  <a:srgbClr val="002060"/>
                </a:solidFill>
                <a:latin typeface="Lucida Sans Unicode" panose="020B0602030504020204" pitchFamily="34" charset="0"/>
                <a:cs typeface="Lucida Sans Unicode" panose="020B0602030504020204" pitchFamily="34" charset="0"/>
              </a:defRPr>
            </a:lvl1pPr>
            <a:lvl2pPr>
              <a:lnSpc>
                <a:spcPct val="100000"/>
              </a:lnSpc>
              <a:defRPr>
                <a:solidFill>
                  <a:srgbClr val="002060"/>
                </a:solidFill>
                <a:latin typeface="Lucida Sans Unicode" panose="020B0602030504020204" pitchFamily="34" charset="0"/>
                <a:cs typeface="Lucida Sans Unicode" panose="020B0602030504020204" pitchFamily="34" charset="0"/>
              </a:defRPr>
            </a:lvl2pPr>
            <a:lvl3pPr>
              <a:lnSpc>
                <a:spcPct val="100000"/>
              </a:lnSpc>
              <a:defRPr>
                <a:solidFill>
                  <a:srgbClr val="002060"/>
                </a:solidFill>
                <a:latin typeface="Lucida Sans Unicode" panose="020B0602030504020204" pitchFamily="34" charset="0"/>
                <a:cs typeface="Lucida Sans Unicode" panose="020B0602030504020204" pitchFamily="34" charset="0"/>
              </a:defRPr>
            </a:lvl3pPr>
            <a:lvl4pPr>
              <a:lnSpc>
                <a:spcPct val="100000"/>
              </a:lnSpc>
              <a:defRPr>
                <a:solidFill>
                  <a:srgbClr val="002060"/>
                </a:solidFill>
                <a:latin typeface="Lucida Sans Unicode" panose="020B0602030504020204" pitchFamily="34" charset="0"/>
                <a:cs typeface="Lucida Sans Unicode" panose="020B0602030504020204" pitchFamily="34" charset="0"/>
              </a:defRPr>
            </a:lvl4pPr>
            <a:lvl5pPr>
              <a:lnSpc>
                <a:spcPct val="100000"/>
              </a:lnSpc>
              <a:defRPr>
                <a:solidFill>
                  <a:srgbClr val="002060"/>
                </a:solidFill>
                <a:latin typeface="Lucida Sans Unicode" panose="020B0602030504020204" pitchFamily="34" charset="0"/>
                <a:cs typeface="Lucida Sans Unicode" panose="020B0602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E0D1C6-9D31-4221-9FCA-DFFD4D0C257C}"/>
              </a:ext>
            </a:extLst>
          </p:cNvPr>
          <p:cNvSpPr>
            <a:spLocks noGrp="1"/>
          </p:cNvSpPr>
          <p:nvPr>
            <p:ph type="body" sz="quarter" idx="3"/>
          </p:nvPr>
        </p:nvSpPr>
        <p:spPr>
          <a:xfrm>
            <a:off x="6172200" y="1681163"/>
            <a:ext cx="5183188" cy="823912"/>
          </a:xfrm>
        </p:spPr>
        <p:txBody>
          <a:bodyPr anchor="b"/>
          <a:lstStyle>
            <a:lvl1pPr marL="0" indent="0">
              <a:buNone/>
              <a:defRPr sz="2400" b="1">
                <a:solidFill>
                  <a:srgbClr val="002060"/>
                </a:solidFill>
                <a:latin typeface="Lucida Sans Unicode" panose="020B0602030504020204" pitchFamily="34" charset="0"/>
                <a:cs typeface="Lucida Sans Unicode" panose="020B0602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A6A3DAD-5715-4455-A8D1-7AB1BC5E1F11}"/>
              </a:ext>
            </a:extLst>
          </p:cNvPr>
          <p:cNvSpPr>
            <a:spLocks noGrp="1"/>
          </p:cNvSpPr>
          <p:nvPr>
            <p:ph sz="quarter" idx="4"/>
          </p:nvPr>
        </p:nvSpPr>
        <p:spPr>
          <a:xfrm>
            <a:off x="6172200" y="2505075"/>
            <a:ext cx="5183188" cy="3684588"/>
          </a:xfrm>
        </p:spPr>
        <p:txBody>
          <a:bodyPr/>
          <a:lstStyle>
            <a:lvl1pPr>
              <a:lnSpc>
                <a:spcPct val="100000"/>
              </a:lnSpc>
              <a:defRPr>
                <a:solidFill>
                  <a:srgbClr val="002060"/>
                </a:solidFill>
                <a:latin typeface="Lucida Sans Unicode" panose="020B0602030504020204" pitchFamily="34" charset="0"/>
                <a:cs typeface="Lucida Sans Unicode" panose="020B0602030504020204" pitchFamily="34" charset="0"/>
              </a:defRPr>
            </a:lvl1pPr>
            <a:lvl2pPr>
              <a:lnSpc>
                <a:spcPct val="100000"/>
              </a:lnSpc>
              <a:defRPr>
                <a:solidFill>
                  <a:srgbClr val="002060"/>
                </a:solidFill>
                <a:latin typeface="Lucida Sans Unicode" panose="020B0602030504020204" pitchFamily="34" charset="0"/>
                <a:cs typeface="Lucida Sans Unicode" panose="020B0602030504020204" pitchFamily="34" charset="0"/>
              </a:defRPr>
            </a:lvl2pPr>
            <a:lvl3pPr>
              <a:lnSpc>
                <a:spcPct val="100000"/>
              </a:lnSpc>
              <a:defRPr>
                <a:solidFill>
                  <a:srgbClr val="002060"/>
                </a:solidFill>
                <a:latin typeface="Lucida Sans Unicode" panose="020B0602030504020204" pitchFamily="34" charset="0"/>
                <a:cs typeface="Lucida Sans Unicode" panose="020B0602030504020204" pitchFamily="34" charset="0"/>
              </a:defRPr>
            </a:lvl3pPr>
            <a:lvl4pPr>
              <a:lnSpc>
                <a:spcPct val="100000"/>
              </a:lnSpc>
              <a:defRPr>
                <a:solidFill>
                  <a:srgbClr val="002060"/>
                </a:solidFill>
                <a:latin typeface="Lucida Sans Unicode" panose="020B0602030504020204" pitchFamily="34" charset="0"/>
                <a:cs typeface="Lucida Sans Unicode" panose="020B0602030504020204" pitchFamily="34" charset="0"/>
              </a:defRPr>
            </a:lvl4pPr>
            <a:lvl5pPr>
              <a:lnSpc>
                <a:spcPct val="100000"/>
              </a:lnSpc>
              <a:defRPr>
                <a:solidFill>
                  <a:srgbClr val="002060"/>
                </a:solidFill>
                <a:latin typeface="Lucida Sans Unicode" panose="020B0602030504020204" pitchFamily="34" charset="0"/>
                <a:cs typeface="Lucida Sans Unicode" panose="020B0602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59A8F4A7-B8D6-4D5A-B17E-698565B3AECF}"/>
              </a:ext>
            </a:extLst>
          </p:cNvPr>
          <p:cNvCxnSpPr>
            <a:cxnSpLocks/>
          </p:cNvCxnSpPr>
          <p:nvPr/>
        </p:nvCxnSpPr>
        <p:spPr>
          <a:xfrm flipH="1">
            <a:off x="1342241" y="6492635"/>
            <a:ext cx="8573546" cy="0"/>
          </a:xfrm>
          <a:prstGeom prst="line">
            <a:avLst/>
          </a:prstGeom>
          <a:ln w="76200">
            <a:solidFill>
              <a:srgbClr val="002060"/>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9079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5C16A-B998-4EA3-B882-B63C9B8992C2}"/>
              </a:ext>
            </a:extLst>
          </p:cNvPr>
          <p:cNvSpPr>
            <a:spLocks noGrp="1"/>
          </p:cNvSpPr>
          <p:nvPr>
            <p:ph type="title"/>
          </p:nvPr>
        </p:nvSpPr>
        <p:spPr/>
        <p:txBody>
          <a:bodyPr/>
          <a:lstStyle>
            <a:lvl1pPr>
              <a:defRPr b="1">
                <a:solidFill>
                  <a:srgbClr val="002060"/>
                </a:solidFill>
                <a:effectLst>
                  <a:outerShdw blurRad="38100" dist="38100" dir="2700000" algn="tl">
                    <a:schemeClr val="accent4">
                      <a:lumMod val="75000"/>
                      <a:alpha val="43000"/>
                    </a:schemeClr>
                  </a:outerShdw>
                </a:effectLst>
                <a:latin typeface="Lucida Sans Unicode" panose="020B0602030504020204" pitchFamily="34" charset="0"/>
                <a:cs typeface="Lucida Sans Unicode" panose="020B0602030504020204" pitchFamily="34" charset="0"/>
              </a:defRPr>
            </a:lvl1pPr>
          </a:lstStyle>
          <a:p>
            <a:r>
              <a:rPr lang="en-US"/>
              <a:t>Click to edit Master title style</a:t>
            </a:r>
          </a:p>
        </p:txBody>
      </p:sp>
      <p:cxnSp>
        <p:nvCxnSpPr>
          <p:cNvPr id="6" name="Straight Connector 5">
            <a:extLst>
              <a:ext uri="{FF2B5EF4-FFF2-40B4-BE49-F238E27FC236}">
                <a16:creationId xmlns:a16="http://schemas.microsoft.com/office/drawing/2014/main" id="{FE723F3D-F0B6-4EAE-8C20-6AFD230EF778}"/>
              </a:ext>
            </a:extLst>
          </p:cNvPr>
          <p:cNvCxnSpPr>
            <a:cxnSpLocks/>
          </p:cNvCxnSpPr>
          <p:nvPr/>
        </p:nvCxnSpPr>
        <p:spPr>
          <a:xfrm flipH="1">
            <a:off x="1342241" y="6367022"/>
            <a:ext cx="8573546" cy="0"/>
          </a:xfrm>
          <a:prstGeom prst="line">
            <a:avLst/>
          </a:prstGeom>
          <a:ln w="76200">
            <a:solidFill>
              <a:srgbClr val="002060"/>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4707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6CE06ABC-DB15-42CA-AC24-62DA8D9C77F3}"/>
              </a:ext>
            </a:extLst>
          </p:cNvPr>
          <p:cNvCxnSpPr>
            <a:cxnSpLocks/>
          </p:cNvCxnSpPr>
          <p:nvPr/>
        </p:nvCxnSpPr>
        <p:spPr>
          <a:xfrm flipH="1">
            <a:off x="1342241" y="6367022"/>
            <a:ext cx="8573546" cy="0"/>
          </a:xfrm>
          <a:prstGeom prst="line">
            <a:avLst/>
          </a:prstGeom>
          <a:ln w="76200">
            <a:solidFill>
              <a:srgbClr val="002060"/>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1565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7C282-2D19-4D48-991F-432E8C883AA1}"/>
              </a:ext>
            </a:extLst>
          </p:cNvPr>
          <p:cNvSpPr>
            <a:spLocks noGrp="1"/>
          </p:cNvSpPr>
          <p:nvPr>
            <p:ph type="title"/>
          </p:nvPr>
        </p:nvSpPr>
        <p:spPr>
          <a:xfrm>
            <a:off x="839788" y="457200"/>
            <a:ext cx="3932237" cy="1600200"/>
          </a:xfrm>
        </p:spPr>
        <p:txBody>
          <a:bodyPr anchor="b"/>
          <a:lstStyle>
            <a:lvl1pPr>
              <a:defRPr sz="3200" b="1">
                <a:solidFill>
                  <a:srgbClr val="002060"/>
                </a:solidFill>
                <a:effectLst>
                  <a:outerShdw blurRad="38100" dist="38100" dir="2700000" algn="tl">
                    <a:schemeClr val="accent4">
                      <a:lumMod val="75000"/>
                      <a:alpha val="43000"/>
                    </a:schemeClr>
                  </a:outerShdw>
                </a:effectLst>
                <a:latin typeface="Lucida Sans Unicode" panose="020B0602030504020204" pitchFamily="34" charset="0"/>
                <a:cs typeface="Lucida Sans Unicode" panose="020B0602030504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BD20EC5D-8CA7-44B2-9B5B-CBF87F634F3A}"/>
              </a:ext>
            </a:extLst>
          </p:cNvPr>
          <p:cNvSpPr>
            <a:spLocks noGrp="1"/>
          </p:cNvSpPr>
          <p:nvPr>
            <p:ph idx="1"/>
          </p:nvPr>
        </p:nvSpPr>
        <p:spPr>
          <a:xfrm>
            <a:off x="5183188" y="987425"/>
            <a:ext cx="6172200" cy="4873625"/>
          </a:xfrm>
        </p:spPr>
        <p:txBody>
          <a:bodyPr/>
          <a:lstStyle>
            <a:lvl1pPr>
              <a:lnSpc>
                <a:spcPct val="100000"/>
              </a:lnSpc>
              <a:defRPr sz="3200">
                <a:solidFill>
                  <a:srgbClr val="002060"/>
                </a:solidFill>
                <a:latin typeface="Lucida Sans Unicode" panose="020B0602030504020204" pitchFamily="34" charset="0"/>
                <a:cs typeface="Lucida Sans Unicode" panose="020B0602030504020204" pitchFamily="34" charset="0"/>
              </a:defRPr>
            </a:lvl1pPr>
            <a:lvl2pPr>
              <a:lnSpc>
                <a:spcPct val="100000"/>
              </a:lnSpc>
              <a:defRPr sz="2800">
                <a:solidFill>
                  <a:srgbClr val="002060"/>
                </a:solidFill>
                <a:latin typeface="Lucida Sans Unicode" panose="020B0602030504020204" pitchFamily="34" charset="0"/>
                <a:cs typeface="Lucida Sans Unicode" panose="020B0602030504020204" pitchFamily="34" charset="0"/>
              </a:defRPr>
            </a:lvl2pPr>
            <a:lvl3pPr>
              <a:lnSpc>
                <a:spcPct val="100000"/>
              </a:lnSpc>
              <a:defRPr sz="2400">
                <a:solidFill>
                  <a:srgbClr val="002060"/>
                </a:solidFill>
                <a:latin typeface="Lucida Sans Unicode" panose="020B0602030504020204" pitchFamily="34" charset="0"/>
                <a:cs typeface="Lucida Sans Unicode" panose="020B0602030504020204" pitchFamily="34" charset="0"/>
              </a:defRPr>
            </a:lvl3pPr>
            <a:lvl4pPr>
              <a:lnSpc>
                <a:spcPct val="100000"/>
              </a:lnSpc>
              <a:defRPr sz="2000">
                <a:solidFill>
                  <a:srgbClr val="002060"/>
                </a:solidFill>
                <a:latin typeface="Lucida Sans Unicode" panose="020B0602030504020204" pitchFamily="34" charset="0"/>
                <a:cs typeface="Lucida Sans Unicode" panose="020B0602030504020204" pitchFamily="34" charset="0"/>
              </a:defRPr>
            </a:lvl4pPr>
            <a:lvl5pPr>
              <a:lnSpc>
                <a:spcPct val="100000"/>
              </a:lnSpc>
              <a:defRPr sz="2000">
                <a:solidFill>
                  <a:srgbClr val="002060"/>
                </a:solidFill>
                <a:latin typeface="Lucida Sans Unicode" panose="020B0602030504020204" pitchFamily="34" charset="0"/>
                <a:cs typeface="Lucida Sans Unicode" panose="020B0602030504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144597-B5E4-404D-8685-CA1B108CE341}"/>
              </a:ext>
            </a:extLst>
          </p:cNvPr>
          <p:cNvSpPr>
            <a:spLocks noGrp="1"/>
          </p:cNvSpPr>
          <p:nvPr>
            <p:ph type="body" sz="half" idx="2"/>
          </p:nvPr>
        </p:nvSpPr>
        <p:spPr>
          <a:xfrm>
            <a:off x="839788" y="2057400"/>
            <a:ext cx="3932237" cy="3811588"/>
          </a:xfrm>
        </p:spPr>
        <p:txBody>
          <a:bodyPr/>
          <a:lstStyle>
            <a:lvl1pPr marL="0" indent="0">
              <a:buNone/>
              <a:defRPr sz="1600">
                <a:solidFill>
                  <a:srgbClr val="002060"/>
                </a:solidFill>
                <a:latin typeface="Lucida Sans Unicode" panose="020B0602030504020204" pitchFamily="34" charset="0"/>
                <a:cs typeface="Lucida Sans Unicode" panose="020B0602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8" name="Straight Connector 7">
            <a:extLst>
              <a:ext uri="{FF2B5EF4-FFF2-40B4-BE49-F238E27FC236}">
                <a16:creationId xmlns:a16="http://schemas.microsoft.com/office/drawing/2014/main" id="{5930D6BF-8A0D-4521-B357-62D5917F87B5}"/>
              </a:ext>
            </a:extLst>
          </p:cNvPr>
          <p:cNvCxnSpPr>
            <a:cxnSpLocks/>
          </p:cNvCxnSpPr>
          <p:nvPr/>
        </p:nvCxnSpPr>
        <p:spPr>
          <a:xfrm flipH="1">
            <a:off x="1342241" y="6367022"/>
            <a:ext cx="8573546" cy="0"/>
          </a:xfrm>
          <a:prstGeom prst="line">
            <a:avLst/>
          </a:prstGeom>
          <a:ln w="76200">
            <a:solidFill>
              <a:srgbClr val="002060"/>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7682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A9B70-CCC7-45D2-A78E-38EFCB2F4200}"/>
              </a:ext>
            </a:extLst>
          </p:cNvPr>
          <p:cNvSpPr>
            <a:spLocks noGrp="1"/>
          </p:cNvSpPr>
          <p:nvPr>
            <p:ph type="title"/>
          </p:nvPr>
        </p:nvSpPr>
        <p:spPr>
          <a:xfrm>
            <a:off x="839788" y="457200"/>
            <a:ext cx="3932237" cy="1600200"/>
          </a:xfrm>
        </p:spPr>
        <p:txBody>
          <a:bodyPr anchor="b"/>
          <a:lstStyle>
            <a:lvl1pPr>
              <a:defRPr sz="3200" b="1">
                <a:solidFill>
                  <a:srgbClr val="002060"/>
                </a:solidFill>
                <a:effectLst>
                  <a:outerShdw blurRad="38100" dist="38100" dir="2700000" algn="tl">
                    <a:schemeClr val="accent4">
                      <a:lumMod val="75000"/>
                      <a:alpha val="43000"/>
                    </a:schemeClr>
                  </a:outerShdw>
                </a:effectLst>
                <a:latin typeface="Lucida Sans Unicode" panose="020B0602030504020204" pitchFamily="34" charset="0"/>
                <a:cs typeface="Lucida Sans Unicode" panose="020B0602030504020204" pitchFamily="34" charset="0"/>
              </a:defRPr>
            </a:lvl1pPr>
          </a:lstStyle>
          <a:p>
            <a:r>
              <a:rPr lang="en-US"/>
              <a:t>Click to edit Master title style</a:t>
            </a:r>
          </a:p>
        </p:txBody>
      </p:sp>
      <p:sp>
        <p:nvSpPr>
          <p:cNvPr id="3" name="Picture Placeholder 2">
            <a:extLst>
              <a:ext uri="{FF2B5EF4-FFF2-40B4-BE49-F238E27FC236}">
                <a16:creationId xmlns:a16="http://schemas.microsoft.com/office/drawing/2014/main" id="{55EA30E0-98A1-45F8-B520-A7A8FBC070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B31AB63-9532-4271-B1ED-A18980424900}"/>
              </a:ext>
            </a:extLst>
          </p:cNvPr>
          <p:cNvSpPr>
            <a:spLocks noGrp="1"/>
          </p:cNvSpPr>
          <p:nvPr>
            <p:ph type="body" sz="half" idx="2"/>
          </p:nvPr>
        </p:nvSpPr>
        <p:spPr>
          <a:xfrm>
            <a:off x="839788" y="2057400"/>
            <a:ext cx="3932237" cy="3811588"/>
          </a:xfrm>
        </p:spPr>
        <p:txBody>
          <a:bodyPr/>
          <a:lstStyle>
            <a:lvl1pPr marL="0" indent="0">
              <a:buNone/>
              <a:defRPr sz="1600">
                <a:latin typeface="Lucida Sans Unicode" panose="020B0602030504020204" pitchFamily="34" charset="0"/>
                <a:cs typeface="Lucida Sans Unicode" panose="020B0602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8" name="Straight Connector 7">
            <a:extLst>
              <a:ext uri="{FF2B5EF4-FFF2-40B4-BE49-F238E27FC236}">
                <a16:creationId xmlns:a16="http://schemas.microsoft.com/office/drawing/2014/main" id="{BA8BB38B-0C1C-448A-B2AF-F616F6BD1AFE}"/>
              </a:ext>
            </a:extLst>
          </p:cNvPr>
          <p:cNvCxnSpPr>
            <a:cxnSpLocks/>
          </p:cNvCxnSpPr>
          <p:nvPr/>
        </p:nvCxnSpPr>
        <p:spPr>
          <a:xfrm flipH="1">
            <a:off x="1412020" y="6408892"/>
            <a:ext cx="8573546" cy="0"/>
          </a:xfrm>
          <a:prstGeom prst="line">
            <a:avLst/>
          </a:prstGeom>
          <a:ln w="76200">
            <a:solidFill>
              <a:srgbClr val="002060"/>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9032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537AA-076A-472B-8C8C-2A96D8FC0D16}"/>
              </a:ext>
            </a:extLst>
          </p:cNvPr>
          <p:cNvSpPr>
            <a:spLocks noGrp="1"/>
          </p:cNvSpPr>
          <p:nvPr>
            <p:ph type="title"/>
          </p:nvPr>
        </p:nvSpPr>
        <p:spPr/>
        <p:txBody>
          <a:bodyPr/>
          <a:lstStyle>
            <a:lvl1pPr>
              <a:defRPr b="1">
                <a:solidFill>
                  <a:srgbClr val="002060"/>
                </a:solidFill>
                <a:effectLst>
                  <a:outerShdw blurRad="38100" dist="38100" dir="2700000" algn="tl">
                    <a:schemeClr val="accent4">
                      <a:lumMod val="75000"/>
                      <a:alpha val="43000"/>
                    </a:schemeClr>
                  </a:outerShdw>
                </a:effectLst>
                <a:latin typeface="Lucida Sans Unicode" panose="020B0602030504020204" pitchFamily="34" charset="0"/>
                <a:cs typeface="Lucida Sans Unicode" panose="020B0602030504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BA41BCE0-B191-470E-B286-2FF53667D702}"/>
              </a:ext>
            </a:extLst>
          </p:cNvPr>
          <p:cNvSpPr>
            <a:spLocks noGrp="1"/>
          </p:cNvSpPr>
          <p:nvPr>
            <p:ph type="body" orient="vert" idx="1"/>
          </p:nvPr>
        </p:nvSpPr>
        <p:spPr/>
        <p:txBody>
          <a:bodyPr vert="eaVert"/>
          <a:lstStyle>
            <a:lvl1pPr>
              <a:lnSpc>
                <a:spcPct val="100000"/>
              </a:lnSpc>
              <a:defRPr>
                <a:solidFill>
                  <a:srgbClr val="002060"/>
                </a:solidFill>
                <a:latin typeface="Lucida Sans Unicode" panose="020B0602030504020204" pitchFamily="34" charset="0"/>
                <a:cs typeface="Lucida Sans Unicode" panose="020B0602030504020204" pitchFamily="34" charset="0"/>
              </a:defRPr>
            </a:lvl1pPr>
            <a:lvl2pPr>
              <a:lnSpc>
                <a:spcPct val="100000"/>
              </a:lnSpc>
              <a:defRPr>
                <a:solidFill>
                  <a:srgbClr val="002060"/>
                </a:solidFill>
                <a:latin typeface="Lucida Sans Unicode" panose="020B0602030504020204" pitchFamily="34" charset="0"/>
                <a:cs typeface="Lucida Sans Unicode" panose="020B0602030504020204" pitchFamily="34" charset="0"/>
              </a:defRPr>
            </a:lvl2pPr>
            <a:lvl3pPr>
              <a:lnSpc>
                <a:spcPct val="100000"/>
              </a:lnSpc>
              <a:defRPr>
                <a:solidFill>
                  <a:srgbClr val="002060"/>
                </a:solidFill>
                <a:latin typeface="Lucida Sans Unicode" panose="020B0602030504020204" pitchFamily="34" charset="0"/>
                <a:cs typeface="Lucida Sans Unicode" panose="020B0602030504020204" pitchFamily="34" charset="0"/>
              </a:defRPr>
            </a:lvl3pPr>
            <a:lvl4pPr>
              <a:lnSpc>
                <a:spcPct val="100000"/>
              </a:lnSpc>
              <a:defRPr>
                <a:solidFill>
                  <a:srgbClr val="002060"/>
                </a:solidFill>
                <a:latin typeface="Lucida Sans Unicode" panose="020B0602030504020204" pitchFamily="34" charset="0"/>
                <a:cs typeface="Lucida Sans Unicode" panose="020B0602030504020204" pitchFamily="34" charset="0"/>
              </a:defRPr>
            </a:lvl4pPr>
            <a:lvl5pPr>
              <a:lnSpc>
                <a:spcPct val="100000"/>
              </a:lnSpc>
              <a:defRPr>
                <a:solidFill>
                  <a:srgbClr val="002060"/>
                </a:solidFill>
                <a:latin typeface="Lucida Sans Unicode" panose="020B0602030504020204" pitchFamily="34" charset="0"/>
                <a:cs typeface="Lucida Sans Unicode" panose="020B0602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3B2CA0FA-14C9-4017-979F-2E919A54A508}"/>
              </a:ext>
            </a:extLst>
          </p:cNvPr>
          <p:cNvCxnSpPr>
            <a:cxnSpLocks/>
          </p:cNvCxnSpPr>
          <p:nvPr/>
        </p:nvCxnSpPr>
        <p:spPr>
          <a:xfrm flipH="1">
            <a:off x="1342241" y="6339108"/>
            <a:ext cx="8573546" cy="0"/>
          </a:xfrm>
          <a:prstGeom prst="line">
            <a:avLst/>
          </a:prstGeom>
          <a:ln w="76200">
            <a:solidFill>
              <a:srgbClr val="002060"/>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867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FC8D27-E008-44DC-BAEA-CB5FF94DFAB3}"/>
              </a:ext>
            </a:extLst>
          </p:cNvPr>
          <p:cNvSpPr>
            <a:spLocks noGrp="1"/>
          </p:cNvSpPr>
          <p:nvPr>
            <p:ph type="title" orient="vert"/>
          </p:nvPr>
        </p:nvSpPr>
        <p:spPr>
          <a:xfrm>
            <a:off x="8724900" y="365125"/>
            <a:ext cx="2628900" cy="5811838"/>
          </a:xfrm>
        </p:spPr>
        <p:txBody>
          <a:bodyPr vert="eaVert"/>
          <a:lstStyle>
            <a:lvl1pPr>
              <a:defRPr b="1">
                <a:solidFill>
                  <a:srgbClr val="002060"/>
                </a:solidFill>
                <a:effectLst>
                  <a:outerShdw blurRad="38100" dist="38100" dir="2700000" algn="tl">
                    <a:schemeClr val="accent4">
                      <a:lumMod val="75000"/>
                      <a:alpha val="43000"/>
                    </a:schemeClr>
                  </a:outerShdw>
                </a:effectLst>
                <a:latin typeface="Lucida Sans Unicode" panose="020B0602030504020204" pitchFamily="34" charset="0"/>
                <a:cs typeface="Lucida Sans Unicode" panose="020B0602030504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EEEEE98F-A8BE-4BB2-8961-B604011A5689}"/>
              </a:ext>
            </a:extLst>
          </p:cNvPr>
          <p:cNvSpPr>
            <a:spLocks noGrp="1"/>
          </p:cNvSpPr>
          <p:nvPr>
            <p:ph type="body" orient="vert" idx="1"/>
          </p:nvPr>
        </p:nvSpPr>
        <p:spPr>
          <a:xfrm>
            <a:off x="838200" y="365125"/>
            <a:ext cx="7734300" cy="5811838"/>
          </a:xfrm>
        </p:spPr>
        <p:txBody>
          <a:bodyPr vert="eaVert"/>
          <a:lstStyle>
            <a:lvl1pPr>
              <a:lnSpc>
                <a:spcPct val="100000"/>
              </a:lnSpc>
              <a:defRPr>
                <a:solidFill>
                  <a:srgbClr val="002060"/>
                </a:solidFill>
                <a:latin typeface="Lucida Sans Unicode" panose="020B0602030504020204" pitchFamily="34" charset="0"/>
                <a:cs typeface="Lucida Sans Unicode" panose="020B0602030504020204" pitchFamily="34" charset="0"/>
              </a:defRPr>
            </a:lvl1pPr>
            <a:lvl2pPr>
              <a:lnSpc>
                <a:spcPct val="100000"/>
              </a:lnSpc>
              <a:defRPr>
                <a:solidFill>
                  <a:srgbClr val="002060"/>
                </a:solidFill>
                <a:latin typeface="Lucida Sans Unicode" panose="020B0602030504020204" pitchFamily="34" charset="0"/>
                <a:cs typeface="Lucida Sans Unicode" panose="020B0602030504020204" pitchFamily="34" charset="0"/>
              </a:defRPr>
            </a:lvl2pPr>
            <a:lvl3pPr>
              <a:lnSpc>
                <a:spcPct val="100000"/>
              </a:lnSpc>
              <a:defRPr>
                <a:solidFill>
                  <a:srgbClr val="002060"/>
                </a:solidFill>
                <a:latin typeface="Lucida Sans Unicode" panose="020B0602030504020204" pitchFamily="34" charset="0"/>
                <a:cs typeface="Lucida Sans Unicode" panose="020B0602030504020204" pitchFamily="34" charset="0"/>
              </a:defRPr>
            </a:lvl3pPr>
            <a:lvl4pPr>
              <a:lnSpc>
                <a:spcPct val="100000"/>
              </a:lnSpc>
              <a:defRPr>
                <a:solidFill>
                  <a:srgbClr val="002060"/>
                </a:solidFill>
                <a:latin typeface="Lucida Sans Unicode" panose="020B0602030504020204" pitchFamily="34" charset="0"/>
                <a:cs typeface="Lucida Sans Unicode" panose="020B0602030504020204" pitchFamily="34" charset="0"/>
              </a:defRPr>
            </a:lvl4pPr>
            <a:lvl5pPr>
              <a:lnSpc>
                <a:spcPct val="100000"/>
              </a:lnSpc>
              <a:defRPr>
                <a:solidFill>
                  <a:srgbClr val="002060"/>
                </a:solidFill>
                <a:latin typeface="Lucida Sans Unicode" panose="020B0602030504020204" pitchFamily="34" charset="0"/>
                <a:cs typeface="Lucida Sans Unicode" panose="020B0602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104B0D4-E7F5-4708-A123-2C9538EDE092}"/>
              </a:ext>
            </a:extLst>
          </p:cNvPr>
          <p:cNvCxnSpPr>
            <a:cxnSpLocks/>
          </p:cNvCxnSpPr>
          <p:nvPr/>
        </p:nvCxnSpPr>
        <p:spPr>
          <a:xfrm flipH="1">
            <a:off x="1342241" y="6464721"/>
            <a:ext cx="8573546" cy="0"/>
          </a:xfrm>
          <a:prstGeom prst="line">
            <a:avLst/>
          </a:prstGeom>
          <a:ln w="76200">
            <a:solidFill>
              <a:srgbClr val="002060"/>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9365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3"/>
            <a:ext cx="10972800" cy="1143000"/>
          </a:xfrm>
        </p:spPr>
        <p:txBody>
          <a:bodyPr/>
          <a:lstStyle/>
          <a:p>
            <a:r>
              <a:rPr lang="en-US"/>
              <a:t>Click to edit Master title style</a:t>
            </a:r>
          </a:p>
        </p:txBody>
      </p:sp>
      <p:sp>
        <p:nvSpPr>
          <p:cNvPr id="3" name="ClipArt Placeholder 2"/>
          <p:cNvSpPr>
            <a:spLocks noGrp="1"/>
          </p:cNvSpPr>
          <p:nvPr>
            <p:ph type="clipArt" sz="half" idx="1"/>
          </p:nvPr>
        </p:nvSpPr>
        <p:spPr>
          <a:xfrm>
            <a:off x="609600" y="1600201"/>
            <a:ext cx="5384800" cy="4530725"/>
          </a:xfrm>
        </p:spPr>
        <p:txBody>
          <a:bodyPr/>
          <a:lstStyle/>
          <a:p>
            <a:endParaRPr lang="en-US"/>
          </a:p>
        </p:txBody>
      </p:sp>
      <p:sp>
        <p:nvSpPr>
          <p:cNvPr id="4" name="Text Placeholder 3"/>
          <p:cNvSpPr>
            <a:spLocks noGrp="1"/>
          </p:cNvSpPr>
          <p:nvPr>
            <p:ph type="body" sz="half" idx="2"/>
          </p:nvPr>
        </p:nvSpPr>
        <p:spPr>
          <a:xfrm>
            <a:off x="6197600" y="1600201"/>
            <a:ext cx="53848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248400"/>
            <a:ext cx="2844800" cy="457200"/>
          </a:xfrm>
        </p:spPr>
        <p:txBody>
          <a:bodyPr/>
          <a:lstStyle>
            <a:lvl1pPr>
              <a:defRPr/>
            </a:lvl1pPr>
          </a:lstStyle>
          <a:p>
            <a:endParaRPr lang="en-US"/>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8737600" y="6248400"/>
            <a:ext cx="2844800" cy="457200"/>
          </a:xfrm>
        </p:spPr>
        <p:txBody>
          <a:bodyPr/>
          <a:lstStyle>
            <a:lvl1pPr>
              <a:defRPr/>
            </a:lvl1pPr>
          </a:lstStyle>
          <a:p>
            <a:fld id="{635D5B69-493D-4FFF-96CC-C82347174C40}" type="slidenum">
              <a:rPr lang="en-US"/>
              <a:pPr/>
              <a:t>‹#›</a:t>
            </a:fld>
            <a:endParaRPr lang="en-US"/>
          </a:p>
        </p:txBody>
      </p:sp>
    </p:spTree>
    <p:extLst>
      <p:ext uri="{BB962C8B-B14F-4D97-AF65-F5344CB8AC3E}">
        <p14:creationId xmlns:p14="http://schemas.microsoft.com/office/powerpoint/2010/main" val="394474280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364602-C692-4BAC-8942-D74F97DC17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24591BC-A64F-42C3-BB02-B13AA9041D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42424F68-E060-4C65-858B-7342D0EC7D62}"/>
              </a:ext>
            </a:extLst>
          </p:cNvPr>
          <p:cNvPicPr>
            <a:picLocks noChangeAspect="1"/>
          </p:cNvPicPr>
          <p:nvPr/>
        </p:nvPicPr>
        <p:blipFill>
          <a:blip r:embed="rId14"/>
          <a:stretch>
            <a:fillRect/>
          </a:stretch>
        </p:blipFill>
        <p:spPr>
          <a:xfrm>
            <a:off x="10293257" y="5951397"/>
            <a:ext cx="531236" cy="556533"/>
          </a:xfrm>
          <a:prstGeom prst="rect">
            <a:avLst/>
          </a:prstGeom>
        </p:spPr>
      </p:pic>
      <p:pic>
        <p:nvPicPr>
          <p:cNvPr id="9" name="Picture 8">
            <a:extLst>
              <a:ext uri="{FF2B5EF4-FFF2-40B4-BE49-F238E27FC236}">
                <a16:creationId xmlns:a16="http://schemas.microsoft.com/office/drawing/2014/main" id="{9CA32372-B387-488E-9741-0F158E4D6AD4}"/>
              </a:ext>
            </a:extLst>
          </p:cNvPr>
          <p:cNvPicPr>
            <a:picLocks noChangeAspect="1"/>
          </p:cNvPicPr>
          <p:nvPr/>
        </p:nvPicPr>
        <p:blipFill rotWithShape="1">
          <a:blip r:embed="rId15">
            <a:extLst>
              <a:ext uri="{28A0092B-C50C-407E-A947-70E740481C1C}">
                <a14:useLocalDpi xmlns:a14="http://schemas.microsoft.com/office/drawing/2010/main" val="0"/>
              </a:ext>
            </a:extLst>
          </a:blip>
          <a:srcRect l="9459" t="19146" r="66949" b="52457"/>
          <a:stretch/>
        </p:blipFill>
        <p:spPr>
          <a:xfrm>
            <a:off x="10824493" y="5869728"/>
            <a:ext cx="1059809" cy="719869"/>
          </a:xfrm>
          <a:prstGeom prst="rect">
            <a:avLst/>
          </a:prstGeom>
        </p:spPr>
      </p:pic>
      <p:sp>
        <p:nvSpPr>
          <p:cNvPr id="7" name="TextBox 6">
            <a:extLst>
              <a:ext uri="{FF2B5EF4-FFF2-40B4-BE49-F238E27FC236}">
                <a16:creationId xmlns:a16="http://schemas.microsoft.com/office/drawing/2014/main" id="{DE11A1B8-B85A-4A7C-8461-05B07D71FFBD}"/>
              </a:ext>
            </a:extLst>
          </p:cNvPr>
          <p:cNvSpPr txBox="1"/>
          <p:nvPr userDrawn="1"/>
        </p:nvSpPr>
        <p:spPr>
          <a:xfrm>
            <a:off x="8647267" y="6517377"/>
            <a:ext cx="3453698" cy="307777"/>
          </a:xfrm>
          <a:prstGeom prst="rect">
            <a:avLst/>
          </a:prstGeom>
          <a:solidFill>
            <a:schemeClr val="bg1"/>
          </a:solidFill>
        </p:spPr>
        <p:txBody>
          <a:bodyPr wrap="square" rtlCol="0">
            <a:spAutoFit/>
          </a:bodyPr>
          <a:lstStyle/>
          <a:p>
            <a:r>
              <a:rPr lang="en-US" sz="1400">
                <a:solidFill>
                  <a:srgbClr val="002060"/>
                </a:solidFill>
                <a:latin typeface="Times New Roman" panose="02020603050405020304" pitchFamily="18" charset="0"/>
                <a:cs typeface="Times New Roman" panose="02020603050405020304" pitchFamily="18" charset="0"/>
              </a:rPr>
              <a:t>Institutional Animal Care and Use Committee </a:t>
            </a:r>
          </a:p>
        </p:txBody>
      </p:sp>
    </p:spTree>
    <p:extLst>
      <p:ext uri="{BB962C8B-B14F-4D97-AF65-F5344CB8AC3E}">
        <p14:creationId xmlns:p14="http://schemas.microsoft.com/office/powerpoint/2010/main" val="1175019776"/>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txStyles>
    <p:titleStyle>
      <a:lvl1pPr algn="l" defTabSz="914400" rtl="0" eaLnBrk="1" latinLnBrk="0" hangingPunct="1">
        <a:lnSpc>
          <a:spcPct val="90000"/>
        </a:lnSpc>
        <a:spcBef>
          <a:spcPct val="0"/>
        </a:spcBef>
        <a:buNone/>
        <a:defRPr sz="4400" b="1" kern="1200">
          <a:solidFill>
            <a:srgbClr val="002060"/>
          </a:solidFill>
          <a:effectLst>
            <a:outerShdw blurRad="38100" dist="38100" dir="2700000" algn="tl">
              <a:srgbClr val="000000">
                <a:alpha val="43137"/>
              </a:srgbClr>
            </a:outerShdw>
          </a:effectLst>
          <a:latin typeface="Lucida Sans Unicode" panose="020B0602030504020204" pitchFamily="34" charset="0"/>
          <a:ea typeface="+mj-ea"/>
          <a:cs typeface="Lucida Sans Unicode" panose="020B060203050402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rgbClr val="002060"/>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rgbClr val="002060"/>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rgbClr val="002060"/>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iacuc.pitt.edu/trainin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mailto:iacuc@pitt.edu" TargetMode="External"/></Relationships>
</file>

<file path=ppt/slides/_rels/slide10.xml.rels><?xml version="1.0" encoding="UTF-8" standalone="yes"?>
<Relationships xmlns="http://schemas.openxmlformats.org/package/2006/relationships"><Relationship Id="rId2" Type="http://schemas.openxmlformats.org/officeDocument/2006/relationships/hyperlink" Target="https://www.iacuc.pitt.edu/compliance/maintaining-your-lab"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hyperlink" Target="https://www.ehs.pitt.edu/waste-disposal/controlled-substances-disposa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www.iacuc.edu/"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18/10/relationships/comments" Target="../comments/modernComment_10B_0.xm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g"/></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web.dlar.pitt.edu/uploads/file/122f5e1ecc464ba891f4b363e3a353e8/DLAR_Anesthetic_Monitoring_Form.pdf" TargetMode="External"/><Relationship Id="rId5" Type="http://schemas.openxmlformats.org/officeDocument/2006/relationships/hyperlink" Target="https://web.dlar.pitt.edu/uploads/file/2bf93536b8ef43498ca54d5270aaa3c0/Post_Procedure_Post_Operative_and_Aftercare_Form.pdf" TargetMode="Externa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microsoft.com/office/2018/10/relationships/comments" Target="../comments/modernComment_15B_57444DA3.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hyperlink" Target="http://rcco.pitt.edu/controlled-substance/controlled-substance-guideline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hyperlink" Target="https://www.iacuc2.pitt.edu/sop/restricted/SecondaryContainerLabeling.pdf"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aro.pitt.edu/aro/sd/Doc/0/V6LULUD6G08UV55F0G6OCLIG00/Animal_Transport_Policy_Final_FCM_11.18.24.pdf"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hyperlink" Target="http://pre.iacuc.pitt.edu/policies"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36.jpeg"/></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40.png"/><Relationship Id="rId4" Type="http://schemas.openxmlformats.org/officeDocument/2006/relationships/image" Target="../media/image39.png"/></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32.png"/><Relationship Id="rId4" Type="http://schemas.openxmlformats.org/officeDocument/2006/relationships/image" Target="../media/image45.wmf"/></Relationships>
</file>

<file path=ppt/slides/_rels/slide42.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oleObject" Target="../embeddings/oleObject1.bin"/><Relationship Id="rId1" Type="http://schemas.openxmlformats.org/officeDocument/2006/relationships/slideLayout" Target="../slideLayouts/slideLayout2.xml"/><Relationship Id="rId4" Type="http://schemas.openxmlformats.org/officeDocument/2006/relationships/hyperlink" Target="http://www.ehs.pitt.edu/biological/animal.html"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oleObject" Target="../embeddings/oleObject2.bin"/><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6.png"/></Relationships>
</file>

<file path=ppt/slides/_rels/slide46.xml.rels><?xml version="1.0" encoding="UTF-8" standalone="yes"?>
<Relationships xmlns="http://schemas.openxmlformats.org/package/2006/relationships"><Relationship Id="rId3" Type="http://schemas.openxmlformats.org/officeDocument/2006/relationships/hyperlink" Target="https://www.iacuc.pitt.edu/policies-sops-guidelines"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mailto:IACUC@pitt.edu"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hyperlink" Target="http://www.ehs.pitt.edu/" TargetMode="External"/><Relationship Id="rId3" Type="http://schemas.openxmlformats.org/officeDocument/2006/relationships/hyperlink" Target="http://www.orp.pitt.edu/" TargetMode="External"/><Relationship Id="rId7" Type="http://schemas.openxmlformats.org/officeDocument/2006/relationships/hyperlink" Target="http://www.dlar.pitt.edu/" TargetMode="External"/><Relationship Id="rId2" Type="http://schemas.openxmlformats.org/officeDocument/2006/relationships/hyperlink" Target="https://www.aaalac.org/resources/Preparing_for_a_Site_07.pdf" TargetMode="External"/><Relationship Id="rId1" Type="http://schemas.openxmlformats.org/officeDocument/2006/relationships/slideLayout" Target="../slideLayouts/slideLayout2.xml"/><Relationship Id="rId6" Type="http://schemas.openxmlformats.org/officeDocument/2006/relationships/hyperlink" Target="http://www.ibc.pitt.edu/" TargetMode="External"/><Relationship Id="rId5" Type="http://schemas.openxmlformats.org/officeDocument/2006/relationships/hyperlink" Target="https://cme.hs.pitt.edu/ISER/app/home/displayMainPage" TargetMode="External"/><Relationship Id="rId4" Type="http://schemas.openxmlformats.org/officeDocument/2006/relationships/hyperlink" Target="http://www.iacuc.pitt.edu/"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4" name="Rectangle 4"/>
          <p:cNvSpPr>
            <a:spLocks noGrp="1" noChangeArrowheads="1"/>
          </p:cNvSpPr>
          <p:nvPr>
            <p:ph type="subTitle" idx="1"/>
          </p:nvPr>
        </p:nvSpPr>
        <p:spPr>
          <a:xfrm>
            <a:off x="4584105" y="1446576"/>
            <a:ext cx="6704421" cy="2724279"/>
          </a:xfrm>
        </p:spPr>
        <p:txBody>
          <a:bodyPr>
            <a:noAutofit/>
          </a:bodyPr>
          <a:lstStyle/>
          <a:p>
            <a:pPr algn="ctr">
              <a:lnSpc>
                <a:spcPct val="90000"/>
              </a:lnSpc>
              <a:buFont typeface="Wingdings" pitchFamily="2" charset="2"/>
              <a:buNone/>
            </a:pPr>
            <a:r>
              <a:rPr lang="en-US" sz="4800" b="1">
                <a:solidFill>
                  <a:srgbClr val="002060"/>
                </a:solidFill>
              </a:rPr>
              <a:t>Maintaining standards of animal care and use in research and teaching</a:t>
            </a:r>
          </a:p>
        </p:txBody>
      </p:sp>
      <p:pic>
        <p:nvPicPr>
          <p:cNvPr id="30727" name="Picture 7"/>
          <p:cNvPicPr>
            <a:picLocks noChangeAspect="1" noChangeArrowheads="1"/>
          </p:cNvPicPr>
          <p:nvPr/>
        </p:nvPicPr>
        <p:blipFill>
          <a:blip r:embed="rId3" cstate="print"/>
          <a:srcRect/>
          <a:stretch>
            <a:fillRect/>
          </a:stretch>
        </p:blipFill>
        <p:spPr bwMode="auto">
          <a:xfrm>
            <a:off x="661987" y="114300"/>
            <a:ext cx="3124200" cy="6629400"/>
          </a:xfrm>
          <a:prstGeom prst="rect">
            <a:avLst/>
          </a:prstGeom>
          <a:noFill/>
          <a:ln w="9525">
            <a:noFill/>
            <a:miter lim="800000"/>
            <a:headEnd/>
            <a:tailEnd/>
          </a:ln>
          <a:effectLst/>
        </p:spPr>
      </p:pic>
    </p:spTree>
  </p:cSld>
  <p:clrMapOvr>
    <a:masterClrMapping/>
  </p:clrMapOvr>
  <p:transition>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BECF1-F722-4C03-A284-F6CD58ABCBAE}"/>
              </a:ext>
            </a:extLst>
          </p:cNvPr>
          <p:cNvSpPr>
            <a:spLocks noGrp="1"/>
          </p:cNvSpPr>
          <p:nvPr>
            <p:ph type="title"/>
          </p:nvPr>
        </p:nvSpPr>
        <p:spPr/>
        <p:txBody>
          <a:bodyPr/>
          <a:lstStyle/>
          <a:p>
            <a:r>
              <a:rPr lang="en-US"/>
              <a:t>Topics covered</a:t>
            </a:r>
          </a:p>
        </p:txBody>
      </p:sp>
      <p:sp>
        <p:nvSpPr>
          <p:cNvPr id="3" name="Content Placeholder 2">
            <a:extLst>
              <a:ext uri="{FF2B5EF4-FFF2-40B4-BE49-F238E27FC236}">
                <a16:creationId xmlns:a16="http://schemas.microsoft.com/office/drawing/2014/main" id="{7443517F-FD90-4E60-8BCB-600EA91A19AB}"/>
              </a:ext>
            </a:extLst>
          </p:cNvPr>
          <p:cNvSpPr>
            <a:spLocks noGrp="1"/>
          </p:cNvSpPr>
          <p:nvPr>
            <p:ph idx="1"/>
          </p:nvPr>
        </p:nvSpPr>
        <p:spPr/>
        <p:txBody>
          <a:bodyPr/>
          <a:lstStyle/>
          <a:p>
            <a:r>
              <a:rPr lang="en-US"/>
              <a:t>Introduction to AAALAC International and the Triennial review process</a:t>
            </a:r>
          </a:p>
          <a:p>
            <a:r>
              <a:rPr lang="en-US"/>
              <a:t>Expectations for compliance while working with animals</a:t>
            </a:r>
          </a:p>
          <a:p>
            <a:r>
              <a:rPr lang="en-US"/>
              <a:t>Expectations for maintaining a safe working environment</a:t>
            </a:r>
          </a:p>
          <a:p>
            <a:r>
              <a:rPr lang="en-US"/>
              <a:t>Q&amp;A </a:t>
            </a:r>
          </a:p>
          <a:p>
            <a:endParaRPr lang="en-US"/>
          </a:p>
        </p:txBody>
      </p:sp>
    </p:spTree>
    <p:extLst>
      <p:ext uri="{BB962C8B-B14F-4D97-AF65-F5344CB8AC3E}">
        <p14:creationId xmlns:p14="http://schemas.microsoft.com/office/powerpoint/2010/main" val="3418157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21444" y="0"/>
            <a:ext cx="11949112" cy="885825"/>
          </a:xfrm>
        </p:spPr>
        <p:txBody>
          <a:bodyPr>
            <a:normAutofit/>
          </a:bodyPr>
          <a:lstStyle/>
          <a:p>
            <a:pPr algn="ctr"/>
            <a:r>
              <a:rPr lang="en-US" altLang="en-US" sz="3000">
                <a:effectLst/>
              </a:rPr>
              <a:t>Pitt’s Animal Care and Use Program Oversight Bodies</a:t>
            </a:r>
          </a:p>
        </p:txBody>
      </p:sp>
      <p:sp>
        <p:nvSpPr>
          <p:cNvPr id="3" name="Content Placeholder 2">
            <a:extLst>
              <a:ext uri="{FF2B5EF4-FFF2-40B4-BE49-F238E27FC236}">
                <a16:creationId xmlns:a16="http://schemas.microsoft.com/office/drawing/2014/main" id="{9ED31429-A40F-40EA-89D1-DA00C7527754}"/>
              </a:ext>
            </a:extLst>
          </p:cNvPr>
          <p:cNvSpPr>
            <a:spLocks noGrp="1"/>
          </p:cNvSpPr>
          <p:nvPr>
            <p:ph idx="1"/>
          </p:nvPr>
        </p:nvSpPr>
        <p:spPr>
          <a:xfrm>
            <a:off x="207108" y="791018"/>
            <a:ext cx="11777784" cy="5885363"/>
          </a:xfrm>
        </p:spPr>
        <p:txBody>
          <a:bodyPr vert="horz" lIns="91440" tIns="45720" rIns="91440" bIns="45720" rtlCol="0" anchor="t">
            <a:noAutofit/>
          </a:bodyPr>
          <a:lstStyle/>
          <a:p>
            <a:pPr marL="688975" lvl="2" indent="-457200">
              <a:buAutoNum type="arabicParenR"/>
            </a:pPr>
            <a:r>
              <a:rPr lang="en-US" sz="2400"/>
              <a:t>United States Department of Agriculture (USDA) 	</a:t>
            </a:r>
          </a:p>
          <a:p>
            <a:pPr marL="231775" lvl="2" indent="0">
              <a:buNone/>
            </a:pPr>
            <a:r>
              <a:rPr lang="en-US" sz="2400">
                <a:latin typeface="Lucida Sans Unicode"/>
                <a:cs typeface="Lucida Sans Unicode"/>
              </a:rPr>
              <a:t>	Enforces Animal Welfare Act and Regulations (AWA&amp;R)</a:t>
            </a:r>
          </a:p>
          <a:p>
            <a:pPr marL="231775" lvl="3" indent="0">
              <a:buNone/>
            </a:pPr>
            <a:r>
              <a:rPr lang="en-US" sz="2400"/>
              <a:t>	Regularly inspects animal care and use program</a:t>
            </a:r>
          </a:p>
          <a:p>
            <a:pPr marL="231775" lvl="2" indent="0">
              <a:buNone/>
            </a:pPr>
            <a:r>
              <a:rPr lang="en-US" sz="2400"/>
              <a:t>2) Office of Laboratory Animal Welfare (OLAW) </a:t>
            </a:r>
          </a:p>
          <a:p>
            <a:pPr marL="231775" lvl="3" indent="0">
              <a:buNone/>
            </a:pPr>
            <a:r>
              <a:rPr lang="en-US" sz="2400">
                <a:latin typeface="Lucida Sans Unicode"/>
                <a:cs typeface="Lucida Sans Unicode"/>
              </a:rPr>
              <a:t>	Enforces Public Health Service (PHS) Policy by the use of the </a:t>
            </a:r>
            <a:endParaRPr lang="en-US" sz="2400"/>
          </a:p>
          <a:p>
            <a:pPr marL="231775" lvl="3" indent="0">
              <a:buNone/>
            </a:pPr>
            <a:r>
              <a:rPr lang="en-US" sz="2400" i="1"/>
              <a:t>		Guide</a:t>
            </a:r>
            <a:r>
              <a:rPr lang="en-US" sz="2400"/>
              <a:t> </a:t>
            </a:r>
            <a:r>
              <a:rPr lang="en-US" sz="2400" i="1"/>
              <a:t>for the Care and Use of Laboratory Animals (the Guide)</a:t>
            </a:r>
          </a:p>
          <a:p>
            <a:pPr marL="231775" lvl="3" indent="0">
              <a:buNone/>
            </a:pPr>
            <a:r>
              <a:rPr lang="en-US" sz="2400" b="1"/>
              <a:t>3) AAALAC International </a:t>
            </a:r>
          </a:p>
          <a:p>
            <a:pPr marL="231775" lvl="3" indent="0">
              <a:buNone/>
            </a:pPr>
            <a:r>
              <a:rPr lang="en-US" sz="2400" b="1"/>
              <a:t>	Voluntary; Accreditation visit every three years</a:t>
            </a:r>
          </a:p>
          <a:p>
            <a:pPr marL="231775" lvl="3" indent="0">
              <a:buNone/>
            </a:pPr>
            <a:r>
              <a:rPr lang="en-US" sz="2400" b="1">
                <a:effectLst/>
              </a:rPr>
              <a:t>	Accredits those institutions that meet or exceed applicable standards</a:t>
            </a:r>
          </a:p>
          <a:p>
            <a:pPr marL="231775" lvl="2" indent="0">
              <a:buNone/>
            </a:pPr>
            <a:r>
              <a:rPr lang="en-US" sz="2400">
                <a:effectLst/>
              </a:rPr>
              <a:t>4) University of Pittsburgh IACUC </a:t>
            </a:r>
          </a:p>
          <a:p>
            <a:pPr marL="231775" lvl="3" indent="0">
              <a:buNone/>
            </a:pPr>
            <a:r>
              <a:rPr lang="en-US" sz="2400">
                <a:effectLst/>
              </a:rPr>
              <a:t>	Responsible for the Animal Care and Use Program (ACUP)</a:t>
            </a:r>
          </a:p>
          <a:p>
            <a:pPr marL="231775" lvl="3" indent="0">
              <a:buNone/>
            </a:pPr>
            <a:r>
              <a:rPr lang="en-US" sz="2400">
                <a:effectLst/>
              </a:rPr>
              <a:t>	Implements guidelines and practices for the ACU Program</a:t>
            </a:r>
          </a:p>
        </p:txBody>
      </p:sp>
    </p:spTree>
    <p:extLst>
      <p:ext uri="{BB962C8B-B14F-4D97-AF65-F5344CB8AC3E}">
        <p14:creationId xmlns:p14="http://schemas.microsoft.com/office/powerpoint/2010/main" val="682989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A3A33-A173-4DA2-9FA2-4F12B3437285}"/>
              </a:ext>
            </a:extLst>
          </p:cNvPr>
          <p:cNvSpPr>
            <a:spLocks noGrp="1"/>
          </p:cNvSpPr>
          <p:nvPr>
            <p:ph type="title"/>
          </p:nvPr>
        </p:nvSpPr>
        <p:spPr/>
        <p:txBody>
          <a:bodyPr/>
          <a:lstStyle/>
          <a:p>
            <a:r>
              <a:rPr lang="en-US"/>
              <a:t>AAALAC International </a:t>
            </a:r>
          </a:p>
        </p:txBody>
      </p:sp>
      <p:sp>
        <p:nvSpPr>
          <p:cNvPr id="3" name="Content Placeholder 2">
            <a:extLst>
              <a:ext uri="{FF2B5EF4-FFF2-40B4-BE49-F238E27FC236}">
                <a16:creationId xmlns:a16="http://schemas.microsoft.com/office/drawing/2014/main" id="{C0976DB7-AA97-419C-A683-16D6A1E74962}"/>
              </a:ext>
            </a:extLst>
          </p:cNvPr>
          <p:cNvSpPr>
            <a:spLocks noGrp="1"/>
          </p:cNvSpPr>
          <p:nvPr>
            <p:ph idx="1"/>
          </p:nvPr>
        </p:nvSpPr>
        <p:spPr/>
        <p:txBody>
          <a:bodyPr vert="horz" lIns="91440" tIns="45720" rIns="91440" bIns="45720" rtlCol="0" anchor="t">
            <a:normAutofit/>
          </a:bodyPr>
          <a:lstStyle/>
          <a:p>
            <a:r>
              <a:rPr lang="en-US">
                <a:latin typeface="Lucida Sans Unicode"/>
                <a:cs typeface="Lucida Sans Unicode"/>
              </a:rPr>
              <a:t>Pitt is due for our triennial site review this fall. Review team will come October 27-30th. </a:t>
            </a:r>
          </a:p>
          <a:p>
            <a:r>
              <a:rPr lang="en-US"/>
              <a:t>Review will be conducted of the entire University, including investigator managed animal use and/or housing spaces (labs) and DLAR animal facilities. </a:t>
            </a:r>
          </a:p>
          <a:p>
            <a:r>
              <a:rPr lang="en-US"/>
              <a:t>AAALAC International will bring 4 site visitors who will split up to see multiple locations simultaneously each day. </a:t>
            </a:r>
          </a:p>
          <a:p>
            <a:r>
              <a:rPr lang="en-US"/>
              <a:t>Review will take 4 days to complete.</a:t>
            </a:r>
          </a:p>
          <a:p>
            <a:endParaRPr lang="en-US"/>
          </a:p>
        </p:txBody>
      </p:sp>
    </p:spTree>
    <p:extLst>
      <p:ext uri="{BB962C8B-B14F-4D97-AF65-F5344CB8AC3E}">
        <p14:creationId xmlns:p14="http://schemas.microsoft.com/office/powerpoint/2010/main" val="3513607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07E2C-71AC-4195-84C5-3FE66623A04C}"/>
              </a:ext>
            </a:extLst>
          </p:cNvPr>
          <p:cNvSpPr>
            <a:spLocks noGrp="1"/>
          </p:cNvSpPr>
          <p:nvPr>
            <p:ph type="title"/>
          </p:nvPr>
        </p:nvSpPr>
        <p:spPr/>
        <p:txBody>
          <a:bodyPr/>
          <a:lstStyle/>
          <a:p>
            <a:r>
              <a:rPr lang="en-US"/>
              <a:t>More About AAALAC International</a:t>
            </a:r>
          </a:p>
        </p:txBody>
      </p:sp>
      <p:sp>
        <p:nvSpPr>
          <p:cNvPr id="3" name="Content Placeholder 2">
            <a:extLst>
              <a:ext uri="{FF2B5EF4-FFF2-40B4-BE49-F238E27FC236}">
                <a16:creationId xmlns:a16="http://schemas.microsoft.com/office/drawing/2014/main" id="{0C885B51-0171-42FB-AF6A-8B836377EE30}"/>
              </a:ext>
            </a:extLst>
          </p:cNvPr>
          <p:cNvSpPr>
            <a:spLocks noGrp="1"/>
          </p:cNvSpPr>
          <p:nvPr>
            <p:ph idx="1"/>
          </p:nvPr>
        </p:nvSpPr>
        <p:spPr/>
        <p:txBody>
          <a:bodyPr/>
          <a:lstStyle/>
          <a:p>
            <a:r>
              <a:rPr lang="en-US"/>
              <a:t>Review covers all vertebrate animals used in research and teaching. May also include certain invertebrate animals such as cephalopods. </a:t>
            </a:r>
          </a:p>
          <a:p>
            <a:r>
              <a:rPr lang="en-US"/>
              <a:t>Uses the rules and regulations of the national governing body of the home institution- for Pitt, </a:t>
            </a:r>
            <a:r>
              <a:rPr lang="en-US" i="1"/>
              <a:t>the Guide </a:t>
            </a:r>
            <a:r>
              <a:rPr lang="en-US"/>
              <a:t>and the Animal Welfare Act and Regulations are the primary standards. </a:t>
            </a:r>
          </a:p>
          <a:p>
            <a:r>
              <a:rPr lang="en-US"/>
              <a:t>Findings are confidential. No one sees their final report outside of Pitt unless we provide it. </a:t>
            </a:r>
          </a:p>
        </p:txBody>
      </p:sp>
    </p:spTree>
    <p:extLst>
      <p:ext uri="{BB962C8B-B14F-4D97-AF65-F5344CB8AC3E}">
        <p14:creationId xmlns:p14="http://schemas.microsoft.com/office/powerpoint/2010/main" val="2389572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07E2C-71AC-4195-84C5-3FE66623A04C}"/>
              </a:ext>
            </a:extLst>
          </p:cNvPr>
          <p:cNvSpPr>
            <a:spLocks noGrp="1"/>
          </p:cNvSpPr>
          <p:nvPr>
            <p:ph type="title"/>
          </p:nvPr>
        </p:nvSpPr>
        <p:spPr/>
        <p:txBody>
          <a:bodyPr/>
          <a:lstStyle/>
          <a:p>
            <a:r>
              <a:rPr lang="en-US"/>
              <a:t>More About AAALAC International</a:t>
            </a:r>
          </a:p>
        </p:txBody>
      </p:sp>
      <p:sp>
        <p:nvSpPr>
          <p:cNvPr id="3" name="Content Placeholder 2">
            <a:extLst>
              <a:ext uri="{FF2B5EF4-FFF2-40B4-BE49-F238E27FC236}">
                <a16:creationId xmlns:a16="http://schemas.microsoft.com/office/drawing/2014/main" id="{0C885B51-0171-42FB-AF6A-8B836377EE30}"/>
              </a:ext>
            </a:extLst>
          </p:cNvPr>
          <p:cNvSpPr>
            <a:spLocks noGrp="1"/>
          </p:cNvSpPr>
          <p:nvPr>
            <p:ph idx="1"/>
          </p:nvPr>
        </p:nvSpPr>
        <p:spPr/>
        <p:txBody>
          <a:bodyPr/>
          <a:lstStyle/>
          <a:p>
            <a:r>
              <a:rPr lang="en-US"/>
              <a:t>Site review team consists of peers from across industry and academia. </a:t>
            </a:r>
          </a:p>
          <a:p>
            <a:r>
              <a:rPr lang="en-US"/>
              <a:t>Site review team members are not inspectors. </a:t>
            </a:r>
          </a:p>
          <a:p>
            <a:r>
              <a:rPr lang="en-US"/>
              <a:t>Be prepared for the visit and be open and honest with the reviewers when they arrive. If you don’t know an answer to a question they ask, don’t be afraid to say “I don’t know” or “I will have to check on that”.</a:t>
            </a:r>
          </a:p>
        </p:txBody>
      </p:sp>
    </p:spTree>
    <p:extLst>
      <p:ext uri="{BB962C8B-B14F-4D97-AF65-F5344CB8AC3E}">
        <p14:creationId xmlns:p14="http://schemas.microsoft.com/office/powerpoint/2010/main" val="4240826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C2A56-DEB1-43C5-9E51-C1450D3C401E}"/>
              </a:ext>
            </a:extLst>
          </p:cNvPr>
          <p:cNvSpPr>
            <a:spLocks noGrp="1"/>
          </p:cNvSpPr>
          <p:nvPr>
            <p:ph type="ctrTitle"/>
          </p:nvPr>
        </p:nvSpPr>
        <p:spPr/>
        <p:txBody>
          <a:bodyPr/>
          <a:lstStyle/>
          <a:p>
            <a:r>
              <a:rPr lang="en-US"/>
              <a:t>Expectations for Compliance</a:t>
            </a:r>
          </a:p>
        </p:txBody>
      </p:sp>
      <p:sp>
        <p:nvSpPr>
          <p:cNvPr id="4" name="Subtitle 3">
            <a:extLst>
              <a:ext uri="{FF2B5EF4-FFF2-40B4-BE49-F238E27FC236}">
                <a16:creationId xmlns:a16="http://schemas.microsoft.com/office/drawing/2014/main" id="{F74F7ED6-1864-43E8-A9B7-B4503750675D}"/>
              </a:ext>
            </a:extLst>
          </p:cNvPr>
          <p:cNvSpPr>
            <a:spLocks noGrp="1"/>
          </p:cNvSpPr>
          <p:nvPr>
            <p:ph type="subTitle" idx="1"/>
          </p:nvPr>
        </p:nvSpPr>
        <p:spPr/>
        <p:txBody>
          <a:bodyPr/>
          <a:lstStyle/>
          <a:p>
            <a:r>
              <a:rPr lang="en-US"/>
              <a:t>Common issues identified and how to correct them </a:t>
            </a:r>
          </a:p>
        </p:txBody>
      </p:sp>
    </p:spTree>
    <p:extLst>
      <p:ext uri="{BB962C8B-B14F-4D97-AF65-F5344CB8AC3E}">
        <p14:creationId xmlns:p14="http://schemas.microsoft.com/office/powerpoint/2010/main" val="2283563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3A96A-E1E6-4F3C-841C-0C2D163C7FE4}"/>
              </a:ext>
            </a:extLst>
          </p:cNvPr>
          <p:cNvSpPr>
            <a:spLocks noGrp="1"/>
          </p:cNvSpPr>
          <p:nvPr>
            <p:ph type="title"/>
          </p:nvPr>
        </p:nvSpPr>
        <p:spPr/>
        <p:txBody>
          <a:bodyPr/>
          <a:lstStyle/>
          <a:p>
            <a:r>
              <a:rPr lang="en-US"/>
              <a:t>Know your IACUC Protocol</a:t>
            </a:r>
          </a:p>
        </p:txBody>
      </p:sp>
      <p:sp>
        <p:nvSpPr>
          <p:cNvPr id="3" name="Content Placeholder 2">
            <a:extLst>
              <a:ext uri="{FF2B5EF4-FFF2-40B4-BE49-F238E27FC236}">
                <a16:creationId xmlns:a16="http://schemas.microsoft.com/office/drawing/2014/main" id="{145F18F5-04B3-4CDC-9A44-7307325F91C1}"/>
              </a:ext>
            </a:extLst>
          </p:cNvPr>
          <p:cNvSpPr>
            <a:spLocks noGrp="1"/>
          </p:cNvSpPr>
          <p:nvPr>
            <p:ph idx="1"/>
          </p:nvPr>
        </p:nvSpPr>
        <p:spPr/>
        <p:txBody>
          <a:bodyPr/>
          <a:lstStyle/>
          <a:p>
            <a:r>
              <a:rPr lang="en-US"/>
              <a:t>If you do work with an animal, you must be assigned to an approved IACUC protocol. </a:t>
            </a:r>
          </a:p>
          <a:p>
            <a:r>
              <a:rPr lang="en-US"/>
              <a:t>Any work you do with an animal must be as described in the approved protocol. </a:t>
            </a:r>
          </a:p>
          <a:p>
            <a:r>
              <a:rPr lang="en-US"/>
              <a:t>If you haven’t reviewed your protocol in a while, please review again before the site visit to make sure there has not been any drift in your current procedures verses what is listed on your protocol. If so, please modify the protocol to reflect current practices. </a:t>
            </a:r>
          </a:p>
        </p:txBody>
      </p:sp>
    </p:spTree>
    <p:extLst>
      <p:ext uri="{BB962C8B-B14F-4D97-AF65-F5344CB8AC3E}">
        <p14:creationId xmlns:p14="http://schemas.microsoft.com/office/powerpoint/2010/main" val="106138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idx="1"/>
          </p:nvPr>
        </p:nvSpPr>
        <p:spPr>
          <a:xfrm>
            <a:off x="273134" y="725436"/>
            <a:ext cx="11512580" cy="5791200"/>
          </a:xfrm>
        </p:spPr>
        <p:txBody>
          <a:bodyPr>
            <a:noAutofit/>
          </a:bodyPr>
          <a:lstStyle/>
          <a:p>
            <a:pPr lvl="1">
              <a:lnSpc>
                <a:spcPct val="110000"/>
              </a:lnSpc>
            </a:pPr>
            <a:endParaRPr lang="en-US"/>
          </a:p>
          <a:p>
            <a:pPr lvl="1">
              <a:lnSpc>
                <a:spcPct val="110000"/>
              </a:lnSpc>
            </a:pPr>
            <a:endParaRPr lang="en-US"/>
          </a:p>
          <a:p>
            <a:pPr lvl="1">
              <a:lnSpc>
                <a:spcPct val="110000"/>
              </a:lnSpc>
            </a:pPr>
            <a:r>
              <a:rPr lang="en-US"/>
              <a:t>For procedures in your lab, all new personnel must have hands on training by the PI or designated staff member. This should be documented and available for review. </a:t>
            </a:r>
          </a:p>
          <a:p>
            <a:pPr lvl="1">
              <a:lnSpc>
                <a:spcPct val="110000"/>
              </a:lnSpc>
            </a:pPr>
            <a:endParaRPr lang="en-US"/>
          </a:p>
          <a:p>
            <a:pPr lvl="1">
              <a:lnSpc>
                <a:spcPct val="110000"/>
              </a:lnSpc>
            </a:pPr>
            <a:r>
              <a:rPr lang="en-US"/>
              <a:t>Training Resources can be found online at </a:t>
            </a:r>
            <a:r>
              <a:rPr lang="en-US">
                <a:hlinkClick r:id="rId3"/>
              </a:rPr>
              <a:t>www.iacuc.pitt.edu/training</a:t>
            </a:r>
            <a:r>
              <a:rPr lang="en-US"/>
              <a:t> or by contacting the Animal Research Protection Office at </a:t>
            </a:r>
            <a:r>
              <a:rPr lang="en-US">
                <a:hlinkClick r:id="rId4"/>
              </a:rPr>
              <a:t>iacuc@pitt.edu</a:t>
            </a:r>
            <a:r>
              <a:rPr lang="en-US"/>
              <a:t>  </a:t>
            </a:r>
          </a:p>
          <a:p>
            <a:pPr marL="57150" indent="0">
              <a:buNone/>
            </a:pPr>
            <a:endParaRPr lang="en-US" sz="2400"/>
          </a:p>
          <a:p>
            <a:pPr marL="457200" lvl="1" indent="0">
              <a:buNone/>
            </a:pPr>
            <a:endParaRPr lang="en-US"/>
          </a:p>
        </p:txBody>
      </p:sp>
      <p:sp>
        <p:nvSpPr>
          <p:cNvPr id="2" name="TextBox 1"/>
          <p:cNvSpPr txBox="1"/>
          <p:nvPr/>
        </p:nvSpPr>
        <p:spPr>
          <a:xfrm>
            <a:off x="1217736" y="0"/>
            <a:ext cx="9756527" cy="707886"/>
          </a:xfrm>
          <a:prstGeom prst="rect">
            <a:avLst/>
          </a:prstGeom>
          <a:noFill/>
        </p:spPr>
        <p:txBody>
          <a:bodyPr wrap="square" rtlCol="0">
            <a:spAutoFit/>
          </a:bodyPr>
          <a:lstStyle/>
          <a:p>
            <a:pPr algn="ctr"/>
            <a:r>
              <a:rPr lang="en-US" sz="4000" b="1">
                <a:solidFill>
                  <a:schemeClr val="accent1">
                    <a:lumMod val="50000"/>
                  </a:schemeClr>
                </a:solidFill>
                <a:latin typeface="Lucida San unicode"/>
                <a:cs typeface="Lucida San unicode"/>
              </a:rPr>
              <a:t>Maintain Required Training </a:t>
            </a:r>
          </a:p>
        </p:txBody>
      </p:sp>
    </p:spTree>
    <p:extLst>
      <p:ext uri="{BB962C8B-B14F-4D97-AF65-F5344CB8AC3E}">
        <p14:creationId xmlns:p14="http://schemas.microsoft.com/office/powerpoint/2010/main" val="2634901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07E2C-71AC-4195-84C5-3FE66623A04C}"/>
              </a:ext>
            </a:extLst>
          </p:cNvPr>
          <p:cNvSpPr>
            <a:spLocks noGrp="1"/>
          </p:cNvSpPr>
          <p:nvPr>
            <p:ph type="title"/>
          </p:nvPr>
        </p:nvSpPr>
        <p:spPr/>
        <p:txBody>
          <a:bodyPr/>
          <a:lstStyle/>
          <a:p>
            <a:r>
              <a:rPr lang="en-US"/>
              <a:t>Information required to be posted (signage) </a:t>
            </a:r>
          </a:p>
        </p:txBody>
      </p:sp>
      <p:sp>
        <p:nvSpPr>
          <p:cNvPr id="3" name="Content Placeholder 2">
            <a:extLst>
              <a:ext uri="{FF2B5EF4-FFF2-40B4-BE49-F238E27FC236}">
                <a16:creationId xmlns:a16="http://schemas.microsoft.com/office/drawing/2014/main" id="{0C885B51-0171-42FB-AF6A-8B836377EE30}"/>
              </a:ext>
            </a:extLst>
          </p:cNvPr>
          <p:cNvSpPr>
            <a:spLocks noGrp="1"/>
          </p:cNvSpPr>
          <p:nvPr>
            <p:ph idx="1"/>
          </p:nvPr>
        </p:nvSpPr>
        <p:spPr/>
        <p:txBody>
          <a:bodyPr/>
          <a:lstStyle/>
          <a:p>
            <a:r>
              <a:rPr lang="en-US"/>
              <a:t>Proper signage must be always posted in your lab, laminated if possible, and secured in visible areas using magnets or </a:t>
            </a:r>
            <a:r>
              <a:rPr lang="en-US" err="1"/>
              <a:t>sanitizable</a:t>
            </a:r>
            <a:r>
              <a:rPr lang="en-US"/>
              <a:t> (surgical) tape. </a:t>
            </a:r>
          </a:p>
          <a:p>
            <a:r>
              <a:rPr lang="en-US"/>
              <a:t>All Required signage can be found under </a:t>
            </a:r>
            <a:r>
              <a:rPr lang="en-US" b="1"/>
              <a:t>Lab Signage </a:t>
            </a:r>
            <a:r>
              <a:rPr lang="en-US"/>
              <a:t>by visiting:</a:t>
            </a:r>
          </a:p>
          <a:p>
            <a:pPr marL="0" indent="0">
              <a:buNone/>
            </a:pPr>
            <a:r>
              <a:rPr lang="en-US">
                <a:hlinkClick r:id="rId2"/>
              </a:rPr>
              <a:t>https://www.iacuc.pitt.edu/compliance/maintaining-your-lab</a:t>
            </a:r>
            <a:r>
              <a:rPr lang="en-US"/>
              <a:t> </a:t>
            </a:r>
            <a:endParaRPr lang="en-US" b="1"/>
          </a:p>
        </p:txBody>
      </p:sp>
    </p:spTree>
    <p:extLst>
      <p:ext uri="{BB962C8B-B14F-4D97-AF65-F5344CB8AC3E}">
        <p14:creationId xmlns:p14="http://schemas.microsoft.com/office/powerpoint/2010/main" val="1484867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1" name="Rectangle 3"/>
          <p:cNvSpPr>
            <a:spLocks noGrp="1" noChangeArrowheads="1"/>
          </p:cNvSpPr>
          <p:nvPr>
            <p:ph idx="1"/>
          </p:nvPr>
        </p:nvSpPr>
        <p:spPr>
          <a:xfrm>
            <a:off x="450670" y="0"/>
            <a:ext cx="11380774" cy="1048215"/>
          </a:xfrm>
        </p:spPr>
        <p:txBody>
          <a:bodyPr/>
          <a:lstStyle/>
          <a:p>
            <a:pPr algn="ctr">
              <a:buFont typeface="Wingdings" pitchFamily="2" charset="2"/>
              <a:buNone/>
            </a:pPr>
            <a:r>
              <a:rPr lang="en-US" sz="4000" b="1"/>
              <a:t>Maintain cleanliness in animal use areas</a:t>
            </a:r>
          </a:p>
          <a:p>
            <a:pPr marL="457200" lvl="1" indent="0" algn="ctr">
              <a:buSzPct val="50000"/>
              <a:buNone/>
            </a:pPr>
            <a:endParaRPr lang="en-US" sz="3200" b="1">
              <a:solidFill>
                <a:schemeClr val="tx2"/>
              </a:solidFill>
            </a:endParaRPr>
          </a:p>
        </p:txBody>
      </p:sp>
      <p:grpSp>
        <p:nvGrpSpPr>
          <p:cNvPr id="10" name="Group 9"/>
          <p:cNvGrpSpPr/>
          <p:nvPr/>
        </p:nvGrpSpPr>
        <p:grpSpPr>
          <a:xfrm>
            <a:off x="26708" y="2424949"/>
            <a:ext cx="3966552" cy="3575907"/>
            <a:chOff x="135964" y="2662639"/>
            <a:chExt cx="3966552" cy="3575907"/>
          </a:xfrm>
        </p:grpSpPr>
        <p:pic>
          <p:nvPicPr>
            <p:cNvPr id="3" name="Picture 5" descr="lab001">
              <a:extLst>
                <a:ext uri="{FF2B5EF4-FFF2-40B4-BE49-F238E27FC236}">
                  <a16:creationId xmlns:a16="http://schemas.microsoft.com/office/drawing/2014/main" id="{4D1061FE-D8C6-48CD-A5A9-CE14D09AB93F}"/>
                </a:ext>
              </a:extLst>
            </p:cNvPr>
            <p:cNvPicPr>
              <a:picLocks noChangeAspect="1" noChangeArrowheads="1"/>
            </p:cNvPicPr>
            <p:nvPr/>
          </p:nvPicPr>
          <p:blipFill>
            <a:blip r:embed="rId3" cstate="print"/>
            <a:srcRect/>
            <a:stretch>
              <a:fillRect/>
            </a:stretch>
          </p:blipFill>
          <p:spPr bwMode="auto">
            <a:xfrm>
              <a:off x="135964" y="2662639"/>
              <a:ext cx="3966552" cy="3052688"/>
            </a:xfrm>
            <a:prstGeom prst="rect">
              <a:avLst/>
            </a:prstGeom>
            <a:noFill/>
            <a:ln w="9525">
              <a:noFill/>
              <a:miter lim="800000"/>
              <a:headEnd/>
              <a:tailEnd/>
            </a:ln>
            <a:effectLst/>
          </p:spPr>
        </p:pic>
        <p:sp>
          <p:nvSpPr>
            <p:cNvPr id="6" name="TextBox 5">
              <a:extLst>
                <a:ext uri="{FF2B5EF4-FFF2-40B4-BE49-F238E27FC236}">
                  <a16:creationId xmlns:a16="http://schemas.microsoft.com/office/drawing/2014/main" id="{EF55500F-0ADD-4803-A762-C739A259B6B7}"/>
                </a:ext>
              </a:extLst>
            </p:cNvPr>
            <p:cNvSpPr txBox="1"/>
            <p:nvPr/>
          </p:nvSpPr>
          <p:spPr>
            <a:xfrm>
              <a:off x="1021023" y="5715326"/>
              <a:ext cx="2317449" cy="523220"/>
            </a:xfrm>
            <a:prstGeom prst="rect">
              <a:avLst/>
            </a:prstGeom>
            <a:noFill/>
          </p:spPr>
          <p:txBody>
            <a:bodyPr wrap="none" rtlCol="0">
              <a:spAutoFit/>
            </a:bodyPr>
            <a:lstStyle/>
            <a:p>
              <a:r>
                <a:rPr lang="en-US" sz="2800" b="1" i="1">
                  <a:solidFill>
                    <a:srgbClr val="FF0000"/>
                  </a:solidFill>
                </a:rPr>
                <a:t>Unacceptable</a:t>
              </a:r>
            </a:p>
          </p:txBody>
        </p:sp>
      </p:grpSp>
      <p:grpSp>
        <p:nvGrpSpPr>
          <p:cNvPr id="9" name="Group 8"/>
          <p:cNvGrpSpPr/>
          <p:nvPr/>
        </p:nvGrpSpPr>
        <p:grpSpPr>
          <a:xfrm>
            <a:off x="4051878" y="2424946"/>
            <a:ext cx="4083216" cy="3575910"/>
            <a:chOff x="3918696" y="2662636"/>
            <a:chExt cx="4083216" cy="3575910"/>
          </a:xfrm>
        </p:grpSpPr>
        <p:pic>
          <p:nvPicPr>
            <p:cNvPr id="4" name="Picture 6" descr="labclean01">
              <a:extLst>
                <a:ext uri="{FF2B5EF4-FFF2-40B4-BE49-F238E27FC236}">
                  <a16:creationId xmlns:a16="http://schemas.microsoft.com/office/drawing/2014/main" id="{077A3D95-2336-4125-8D3E-C7B1825D28DE}"/>
                </a:ext>
              </a:extLst>
            </p:cNvPr>
            <p:cNvPicPr>
              <a:picLocks noChangeAspect="1" noChangeArrowheads="1"/>
            </p:cNvPicPr>
            <p:nvPr/>
          </p:nvPicPr>
          <p:blipFill>
            <a:blip r:embed="rId4" cstate="print"/>
            <a:srcRect/>
            <a:stretch>
              <a:fillRect/>
            </a:stretch>
          </p:blipFill>
          <p:spPr bwMode="auto">
            <a:xfrm>
              <a:off x="3918696" y="2662636"/>
              <a:ext cx="4083216" cy="3052690"/>
            </a:xfrm>
            <a:prstGeom prst="rect">
              <a:avLst/>
            </a:prstGeom>
            <a:noFill/>
            <a:ln w="9525">
              <a:noFill/>
              <a:miter lim="800000"/>
              <a:headEnd/>
              <a:tailEnd/>
            </a:ln>
          </p:spPr>
        </p:pic>
        <p:sp>
          <p:nvSpPr>
            <p:cNvPr id="7" name="TextBox 6">
              <a:extLst>
                <a:ext uri="{FF2B5EF4-FFF2-40B4-BE49-F238E27FC236}">
                  <a16:creationId xmlns:a16="http://schemas.microsoft.com/office/drawing/2014/main" id="{A8351593-4973-49F8-B67A-2DB993F53AC3}"/>
                </a:ext>
              </a:extLst>
            </p:cNvPr>
            <p:cNvSpPr txBox="1"/>
            <p:nvPr/>
          </p:nvSpPr>
          <p:spPr>
            <a:xfrm>
              <a:off x="5050985" y="5715326"/>
              <a:ext cx="1921733" cy="523220"/>
            </a:xfrm>
            <a:prstGeom prst="rect">
              <a:avLst/>
            </a:prstGeom>
            <a:noFill/>
          </p:spPr>
          <p:txBody>
            <a:bodyPr wrap="none" rtlCol="0">
              <a:spAutoFit/>
            </a:bodyPr>
            <a:lstStyle/>
            <a:p>
              <a:r>
                <a:rPr lang="en-US" sz="2800" b="1" i="1">
                  <a:solidFill>
                    <a:srgbClr val="00B050"/>
                  </a:solidFill>
                </a:rPr>
                <a:t>Acceptable</a:t>
              </a:r>
            </a:p>
          </p:txBody>
        </p:sp>
      </p:grpSp>
      <p:grpSp>
        <p:nvGrpSpPr>
          <p:cNvPr id="2" name="Group 1"/>
          <p:cNvGrpSpPr/>
          <p:nvPr/>
        </p:nvGrpSpPr>
        <p:grpSpPr>
          <a:xfrm>
            <a:off x="8193712" y="2424947"/>
            <a:ext cx="3966553" cy="3575909"/>
            <a:chOff x="8084456" y="2662637"/>
            <a:chExt cx="3966553" cy="3575909"/>
          </a:xfrm>
        </p:grpSpPr>
        <p:pic>
          <p:nvPicPr>
            <p:cNvPr id="5" name="Picture 5" descr="centralsterile">
              <a:extLst>
                <a:ext uri="{FF2B5EF4-FFF2-40B4-BE49-F238E27FC236}">
                  <a16:creationId xmlns:a16="http://schemas.microsoft.com/office/drawing/2014/main" id="{70645493-53AD-4B94-B75D-3FB1C8D8D317}"/>
                </a:ext>
              </a:extLst>
            </p:cNvPr>
            <p:cNvPicPr>
              <a:picLocks noChangeAspect="1" noChangeArrowheads="1"/>
            </p:cNvPicPr>
            <p:nvPr/>
          </p:nvPicPr>
          <p:blipFill>
            <a:blip r:embed="rId5" cstate="print"/>
            <a:srcRect/>
            <a:stretch>
              <a:fillRect/>
            </a:stretch>
          </p:blipFill>
          <p:spPr bwMode="auto">
            <a:xfrm>
              <a:off x="8084456" y="2662637"/>
              <a:ext cx="3966553" cy="3052690"/>
            </a:xfrm>
            <a:prstGeom prst="rect">
              <a:avLst/>
            </a:prstGeom>
            <a:noFill/>
          </p:spPr>
        </p:pic>
        <p:sp>
          <p:nvSpPr>
            <p:cNvPr id="8" name="TextBox 7">
              <a:extLst>
                <a:ext uri="{FF2B5EF4-FFF2-40B4-BE49-F238E27FC236}">
                  <a16:creationId xmlns:a16="http://schemas.microsoft.com/office/drawing/2014/main" id="{6D115E44-C625-44C3-9504-787313CCC17D}"/>
                </a:ext>
              </a:extLst>
            </p:cNvPr>
            <p:cNvSpPr txBox="1"/>
            <p:nvPr/>
          </p:nvSpPr>
          <p:spPr>
            <a:xfrm>
              <a:off x="9158413" y="5715326"/>
              <a:ext cx="1921733" cy="523220"/>
            </a:xfrm>
            <a:prstGeom prst="rect">
              <a:avLst/>
            </a:prstGeom>
            <a:noFill/>
          </p:spPr>
          <p:txBody>
            <a:bodyPr wrap="none" rtlCol="0">
              <a:spAutoFit/>
            </a:bodyPr>
            <a:lstStyle/>
            <a:p>
              <a:r>
                <a:rPr lang="en-US" sz="2800" b="1" i="1">
                  <a:solidFill>
                    <a:srgbClr val="00B050"/>
                  </a:solidFill>
                </a:rPr>
                <a:t>Acceptable</a:t>
              </a: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179F6-2E59-4CDC-8A29-6B3513106E50}"/>
              </a:ext>
            </a:extLst>
          </p:cNvPr>
          <p:cNvSpPr>
            <a:spLocks noGrp="1"/>
          </p:cNvSpPr>
          <p:nvPr>
            <p:ph type="title"/>
          </p:nvPr>
        </p:nvSpPr>
        <p:spPr/>
        <p:txBody>
          <a:bodyPr/>
          <a:lstStyle/>
          <a:p>
            <a:r>
              <a:rPr lang="en-US"/>
              <a:t>Check for Expired drugs and Materials</a:t>
            </a:r>
          </a:p>
        </p:txBody>
      </p:sp>
      <p:sp>
        <p:nvSpPr>
          <p:cNvPr id="3" name="Content Placeholder 2">
            <a:extLst>
              <a:ext uri="{FF2B5EF4-FFF2-40B4-BE49-F238E27FC236}">
                <a16:creationId xmlns:a16="http://schemas.microsoft.com/office/drawing/2014/main" id="{227E102C-0456-4910-938D-FC3EB6B14592}"/>
              </a:ext>
            </a:extLst>
          </p:cNvPr>
          <p:cNvSpPr>
            <a:spLocks noGrp="1"/>
          </p:cNvSpPr>
          <p:nvPr>
            <p:ph idx="1"/>
          </p:nvPr>
        </p:nvSpPr>
        <p:spPr/>
        <p:txBody>
          <a:bodyPr>
            <a:normAutofit lnSpcReduction="10000"/>
          </a:bodyPr>
          <a:lstStyle/>
          <a:p>
            <a:r>
              <a:rPr lang="en-US"/>
              <a:t>Check all drawers and cabinets, refrigerators and freezers as well as bench-tops in any animal use spaces for expired drugs or materials.</a:t>
            </a:r>
          </a:p>
          <a:p>
            <a:r>
              <a:rPr lang="en-US"/>
              <a:t>This includes food as well as any chemical agents and preparations administered to animals.</a:t>
            </a:r>
          </a:p>
          <a:p>
            <a:r>
              <a:rPr lang="en-US"/>
              <a:t>Expired substances or materials must be properly disposed or clearly segregated (as in a bag) and clearly marked as “Expired, not for use in animals”  </a:t>
            </a:r>
          </a:p>
          <a:p>
            <a:r>
              <a:rPr lang="en-US">
                <a:hlinkClick r:id="rId3"/>
              </a:rPr>
              <a:t>https://www.ehs.pitt.edu/waste-disposal/controlled-substances-disposal</a:t>
            </a:r>
            <a:r>
              <a:rPr lang="en-US"/>
              <a:t> </a:t>
            </a:r>
          </a:p>
        </p:txBody>
      </p:sp>
    </p:spTree>
    <p:extLst>
      <p:ext uri="{BB962C8B-B14F-4D97-AF65-F5344CB8AC3E}">
        <p14:creationId xmlns:p14="http://schemas.microsoft.com/office/powerpoint/2010/main" val="1034466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C950F-4DAF-42AD-AD9F-00636E8865BE}"/>
              </a:ext>
            </a:extLst>
          </p:cNvPr>
          <p:cNvSpPr>
            <a:spLocks noGrp="1"/>
          </p:cNvSpPr>
          <p:nvPr>
            <p:ph type="title"/>
          </p:nvPr>
        </p:nvSpPr>
        <p:spPr/>
        <p:txBody>
          <a:bodyPr/>
          <a:lstStyle/>
          <a:p>
            <a:r>
              <a:rPr lang="en-US"/>
              <a:t>Considerations for hand sanitized equipment</a:t>
            </a:r>
          </a:p>
        </p:txBody>
      </p:sp>
      <p:sp>
        <p:nvSpPr>
          <p:cNvPr id="3" name="Content Placeholder 2">
            <a:extLst>
              <a:ext uri="{FF2B5EF4-FFF2-40B4-BE49-F238E27FC236}">
                <a16:creationId xmlns:a16="http://schemas.microsoft.com/office/drawing/2014/main" id="{95788FEC-3669-414D-880D-33C76E57184C}"/>
              </a:ext>
            </a:extLst>
          </p:cNvPr>
          <p:cNvSpPr>
            <a:spLocks noGrp="1"/>
          </p:cNvSpPr>
          <p:nvPr>
            <p:ph idx="1"/>
          </p:nvPr>
        </p:nvSpPr>
        <p:spPr/>
        <p:txBody>
          <a:bodyPr/>
          <a:lstStyle/>
          <a:p>
            <a:r>
              <a:rPr lang="en-US"/>
              <a:t>Standard operating procedures must be used to ensure consistent and regular disinfection of equipment.</a:t>
            </a:r>
          </a:p>
          <a:p>
            <a:r>
              <a:rPr lang="en-US"/>
              <a:t>All hand sanitized equipment will be periodically evaluated as part of our Post-Approval Monitoring Program. This requires you to be enrolled in the program which validates the effectiveness of your hand sanitization procedures.  </a:t>
            </a:r>
          </a:p>
        </p:txBody>
      </p:sp>
    </p:spTree>
    <p:extLst>
      <p:ext uri="{BB962C8B-B14F-4D97-AF65-F5344CB8AC3E}">
        <p14:creationId xmlns:p14="http://schemas.microsoft.com/office/powerpoint/2010/main" val="3881545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6432494-E7B8-43E5-979B-7211A2CEC756}"/>
              </a:ext>
            </a:extLst>
          </p:cNvPr>
          <p:cNvSpPr>
            <a:spLocks noGrp="1"/>
          </p:cNvSpPr>
          <p:nvPr>
            <p:ph type="ctrTitle"/>
          </p:nvPr>
        </p:nvSpPr>
        <p:spPr/>
        <p:txBody>
          <a:bodyPr/>
          <a:lstStyle/>
          <a:p>
            <a:r>
              <a:rPr lang="en-US"/>
              <a:t>Expectations for compliance </a:t>
            </a:r>
          </a:p>
        </p:txBody>
      </p:sp>
      <p:sp>
        <p:nvSpPr>
          <p:cNvPr id="5" name="Subtitle 4">
            <a:extLst>
              <a:ext uri="{FF2B5EF4-FFF2-40B4-BE49-F238E27FC236}">
                <a16:creationId xmlns:a16="http://schemas.microsoft.com/office/drawing/2014/main" id="{8DCD6C6A-2D7C-4B24-9EC5-A5CE76FD7AF6}"/>
              </a:ext>
            </a:extLst>
          </p:cNvPr>
          <p:cNvSpPr>
            <a:spLocks noGrp="1"/>
          </p:cNvSpPr>
          <p:nvPr>
            <p:ph type="subTitle" idx="1"/>
          </p:nvPr>
        </p:nvSpPr>
        <p:spPr/>
        <p:txBody>
          <a:bodyPr/>
          <a:lstStyle/>
          <a:p>
            <a:r>
              <a:rPr lang="en-US"/>
              <a:t>Part II</a:t>
            </a:r>
          </a:p>
        </p:txBody>
      </p:sp>
    </p:spTree>
    <p:extLst>
      <p:ext uri="{BB962C8B-B14F-4D97-AF65-F5344CB8AC3E}">
        <p14:creationId xmlns:p14="http://schemas.microsoft.com/office/powerpoint/2010/main" val="1211090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idx="1"/>
          </p:nvPr>
        </p:nvSpPr>
        <p:spPr>
          <a:xfrm>
            <a:off x="532610" y="190500"/>
            <a:ext cx="11126779" cy="5638800"/>
          </a:xfrm>
        </p:spPr>
        <p:txBody>
          <a:bodyPr vert="horz" lIns="91440" tIns="45720" rIns="91440" bIns="45720" rtlCol="0" anchor="t">
            <a:normAutofit lnSpcReduction="10000"/>
          </a:bodyPr>
          <a:lstStyle/>
          <a:p>
            <a:pPr algn="ctr">
              <a:buFont typeface="Wingdings" pitchFamily="2" charset="2"/>
              <a:buNone/>
            </a:pPr>
            <a:r>
              <a:rPr lang="en-US" sz="4000" b="1"/>
              <a:t>Survival Surgery at Pitt</a:t>
            </a:r>
          </a:p>
          <a:p>
            <a:r>
              <a:rPr lang="en-US">
                <a:latin typeface="Lucida Sans Unicode"/>
                <a:cs typeface="Lucida Sans Unicode"/>
              </a:rPr>
              <a:t>Must follow the University of Pittsburgh IACUC’s Surgical Policy which describes:</a:t>
            </a:r>
          </a:p>
          <a:p>
            <a:pPr lvl="1"/>
            <a:r>
              <a:rPr lang="en-US"/>
              <a:t>Sterilization of instruments and supplies</a:t>
            </a:r>
          </a:p>
          <a:p>
            <a:pPr lvl="1"/>
            <a:r>
              <a:rPr lang="en-US"/>
              <a:t>Surgical preparation of animal and surgeon</a:t>
            </a:r>
          </a:p>
          <a:p>
            <a:pPr lvl="2"/>
            <a:r>
              <a:rPr lang="en-US"/>
              <a:t>Surgeon must wear a surgical mask, hair cover, clean and dedicated lab coat or scrubs, and </a:t>
            </a:r>
            <a:r>
              <a:rPr lang="en-US">
                <a:solidFill>
                  <a:srgbClr val="FF0000"/>
                </a:solidFill>
              </a:rPr>
              <a:t>sterile gloves </a:t>
            </a:r>
            <a:r>
              <a:rPr lang="en-US"/>
              <a:t>(standard animal facility and lab gloves are not sterile!)</a:t>
            </a:r>
          </a:p>
          <a:p>
            <a:pPr lvl="1"/>
            <a:r>
              <a:rPr lang="en-US"/>
              <a:t>Anesthesia monitoring</a:t>
            </a:r>
            <a:r>
              <a:rPr lang="en-US" sz="2000"/>
              <a:t> </a:t>
            </a:r>
          </a:p>
          <a:p>
            <a:pPr lvl="2"/>
            <a:r>
              <a:rPr lang="en-US">
                <a:latin typeface="Lucida Sans Unicode"/>
                <a:cs typeface="Lucida Sans Unicode"/>
              </a:rPr>
              <a:t>An anesthetized animal cannot be left unattended</a:t>
            </a:r>
          </a:p>
          <a:p>
            <a:pPr lvl="1"/>
            <a:r>
              <a:rPr lang="en-US"/>
              <a:t>Analgesic administration consistent with your protocol description</a:t>
            </a:r>
          </a:p>
          <a:p>
            <a:pPr lvl="1"/>
            <a:r>
              <a:rPr lang="en-US"/>
              <a:t>Post-Operative Care</a:t>
            </a:r>
          </a:p>
          <a:p>
            <a:r>
              <a:rPr lang="en-US"/>
              <a:t>The IACUC Surgical Policy can be accessed at </a:t>
            </a:r>
            <a:r>
              <a:rPr lang="en-US">
                <a:hlinkClick r:id="rId3"/>
              </a:rPr>
              <a:t>www.iacuc.edu</a:t>
            </a:r>
            <a:r>
              <a:rPr lang="en-US"/>
              <a:t> under the compliance tab.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4">
            <a:extLst>
              <a:ext uri="{FF2B5EF4-FFF2-40B4-BE49-F238E27FC236}">
                <a16:creationId xmlns:a16="http://schemas.microsoft.com/office/drawing/2014/main" id="{50C382C8-0F6B-4DF9-9A53-ABD01458B771}"/>
              </a:ext>
            </a:extLst>
          </p:cNvPr>
          <p:cNvSpPr/>
          <p:nvPr/>
        </p:nvSpPr>
        <p:spPr>
          <a:xfrm>
            <a:off x="7892248" y="3200097"/>
            <a:ext cx="2525299" cy="2791529"/>
          </a:xfrm>
          <a:prstGeom prst="rect">
            <a:avLst/>
          </a:prstGeom>
          <a:blipFill>
            <a:blip r:embed="rId4" cstate="print"/>
            <a:stretch>
              <a:fillRect/>
            </a:stretch>
          </a:blipFill>
        </p:spPr>
        <p:txBody>
          <a:bodyPr wrap="square" lIns="0" tIns="0" rIns="0" bIns="0"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a:p>
        </p:txBody>
      </p:sp>
      <p:sp>
        <p:nvSpPr>
          <p:cNvPr id="39939" name="Rectangle 3"/>
          <p:cNvSpPr>
            <a:spLocks noGrp="1" noChangeArrowheads="1"/>
          </p:cNvSpPr>
          <p:nvPr>
            <p:ph idx="1"/>
          </p:nvPr>
        </p:nvSpPr>
        <p:spPr>
          <a:xfrm>
            <a:off x="1" y="0"/>
            <a:ext cx="12192000" cy="6103586"/>
          </a:xfrm>
        </p:spPr>
        <p:txBody>
          <a:bodyPr vert="horz" lIns="91440" tIns="45720" rIns="91440" bIns="45720" rtlCol="0" anchor="t">
            <a:normAutofit/>
          </a:bodyPr>
          <a:lstStyle/>
          <a:p>
            <a:pPr marL="690245" indent="-690245" algn="ctr">
              <a:buFont typeface="Wingdings" pitchFamily="2" charset="2"/>
              <a:buNone/>
            </a:pPr>
            <a:r>
              <a:rPr lang="en-US" sz="4000" b="1"/>
              <a:t>Inhalant Anesthesia </a:t>
            </a:r>
            <a:endParaRPr lang="en-US"/>
          </a:p>
          <a:p>
            <a:pPr marL="407670" indent="-298450"/>
            <a:r>
              <a:rPr lang="en-US" sz="2400"/>
              <a:t>Use anesthetics only as described in the protocol.</a:t>
            </a:r>
          </a:p>
          <a:p>
            <a:pPr marL="407670" indent="-298450"/>
            <a:r>
              <a:rPr lang="en-US" sz="2400">
                <a:latin typeface="Lucida Sans Unicode"/>
                <a:cs typeface="Lucida Sans Unicode"/>
              </a:rPr>
              <a:t>Gas anesthetic vaporizers must be calibrated every 2 years or per manufacturer.</a:t>
            </a:r>
          </a:p>
          <a:p>
            <a:pPr marL="407670" indent="-298450" eaLnBrk="1" hangingPunct="1">
              <a:lnSpc>
                <a:spcPct val="110000"/>
              </a:lnSpc>
            </a:pPr>
            <a:r>
              <a:rPr lang="en-US" altLang="en-US" sz="2400"/>
              <a:t>Gas anesthetic agents must be appropriately scavenged.</a:t>
            </a:r>
          </a:p>
          <a:p>
            <a:pPr marL="407670" indent="-298450">
              <a:lnSpc>
                <a:spcPct val="110000"/>
              </a:lnSpc>
            </a:pPr>
            <a:r>
              <a:rPr lang="en-US" sz="2400">
                <a:latin typeface="Lucida Sans Unicode"/>
                <a:cs typeface="Lucida Sans Unicode"/>
              </a:rPr>
              <a:t>Animals must not be in contact with liquid anesthetic agents, i.e. isoflurane.</a:t>
            </a:r>
          </a:p>
        </p:txBody>
      </p:sp>
      <p:cxnSp>
        <p:nvCxnSpPr>
          <p:cNvPr id="5" name="Straight Arrow Connector 4"/>
          <p:cNvCxnSpPr/>
          <p:nvPr/>
        </p:nvCxnSpPr>
        <p:spPr>
          <a:xfrm>
            <a:off x="7165078" y="4703973"/>
            <a:ext cx="830961" cy="533116"/>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6490903" y="4343335"/>
            <a:ext cx="1261884" cy="369332"/>
          </a:xfrm>
          <a:prstGeom prst="rect">
            <a:avLst/>
          </a:prstGeom>
          <a:noFill/>
        </p:spPr>
        <p:txBody>
          <a:bodyPr wrap="none" rtlCol="0">
            <a:spAutoFit/>
          </a:bodyPr>
          <a:lstStyle/>
          <a:p>
            <a:r>
              <a:rPr lang="en-US">
                <a:latin typeface="Lucida Sans"/>
                <a:cs typeface="Lucida Sans"/>
              </a:rPr>
              <a:t>separator</a:t>
            </a:r>
          </a:p>
        </p:txBody>
      </p:sp>
      <p:pic>
        <p:nvPicPr>
          <p:cNvPr id="3" name="Picture 2"/>
          <p:cNvPicPr>
            <a:picLocks noChangeAspect="1"/>
          </p:cNvPicPr>
          <p:nvPr/>
        </p:nvPicPr>
        <p:blipFill>
          <a:blip r:embed="rId5"/>
          <a:stretch>
            <a:fillRect/>
          </a:stretch>
        </p:blipFill>
        <p:spPr>
          <a:xfrm>
            <a:off x="1771338" y="3168657"/>
            <a:ext cx="3416897" cy="2985062"/>
          </a:xfrm>
          <a:prstGeom prst="rect">
            <a:avLst/>
          </a:prstGeom>
        </p:spPr>
      </p:pic>
    </p:spTree>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1981200" y="-98777"/>
            <a:ext cx="8229600" cy="946150"/>
          </a:xfrm>
        </p:spPr>
        <p:txBody>
          <a:bodyPr/>
          <a:lstStyle/>
          <a:p>
            <a:pPr algn="ctr">
              <a:lnSpc>
                <a:spcPct val="100000"/>
              </a:lnSpc>
            </a:pPr>
            <a:r>
              <a:rPr lang="en-US">
                <a:effectLst/>
              </a:rPr>
              <a:t>Documenting Procedures</a:t>
            </a:r>
          </a:p>
        </p:txBody>
      </p:sp>
      <p:pic>
        <p:nvPicPr>
          <p:cNvPr id="76808" name="Picture 8" descr="Blue Card Front"/>
          <p:cNvPicPr>
            <a:picLocks noGrp="1" noChangeAspect="1" noChangeArrowheads="1"/>
          </p:cNvPicPr>
          <p:nvPr>
            <p:ph idx="1"/>
          </p:nvPr>
        </p:nvPicPr>
        <p:blipFill>
          <a:blip r:embed="rId3" cstate="print"/>
          <a:srcRect/>
          <a:stretch>
            <a:fillRect/>
          </a:stretch>
        </p:blipFill>
        <p:spPr>
          <a:xfrm>
            <a:off x="216429" y="1133176"/>
            <a:ext cx="3158772" cy="5266281"/>
          </a:xfrm>
          <a:noFill/>
          <a:ln/>
        </p:spPr>
      </p:pic>
      <p:sp>
        <p:nvSpPr>
          <p:cNvPr id="76804" name="Text Box 4"/>
          <p:cNvSpPr txBox="1">
            <a:spLocks noChangeArrowheads="1"/>
          </p:cNvSpPr>
          <p:nvPr/>
        </p:nvSpPr>
        <p:spPr bwMode="auto">
          <a:xfrm>
            <a:off x="225778" y="582299"/>
            <a:ext cx="5194301" cy="553998"/>
          </a:xfrm>
          <a:prstGeom prst="rect">
            <a:avLst/>
          </a:prstGeom>
          <a:noFill/>
          <a:ln w="9525">
            <a:noFill/>
            <a:miter lim="800000"/>
            <a:headEnd/>
            <a:tailEnd/>
          </a:ln>
          <a:effectLst/>
        </p:spPr>
        <p:txBody>
          <a:bodyPr wrap="square">
            <a:spAutoFit/>
          </a:bodyPr>
          <a:lstStyle/>
          <a:p>
            <a:pPr>
              <a:spcBef>
                <a:spcPct val="50000"/>
              </a:spcBef>
            </a:pPr>
            <a:r>
              <a:rPr lang="en-US" sz="3000" b="1">
                <a:latin typeface="Lucida Sans"/>
                <a:cs typeface="Lucida Sans"/>
              </a:rPr>
              <a:t>Blue Procedure Cards</a:t>
            </a:r>
          </a:p>
        </p:txBody>
      </p:sp>
      <p:sp>
        <p:nvSpPr>
          <p:cNvPr id="76805" name="Text Box 5"/>
          <p:cNvSpPr txBox="1">
            <a:spLocks noChangeArrowheads="1"/>
          </p:cNvSpPr>
          <p:nvPr/>
        </p:nvSpPr>
        <p:spPr bwMode="auto">
          <a:xfrm>
            <a:off x="7354709" y="778934"/>
            <a:ext cx="4687540" cy="553998"/>
          </a:xfrm>
          <a:prstGeom prst="rect">
            <a:avLst/>
          </a:prstGeom>
          <a:noFill/>
          <a:ln w="9525">
            <a:noFill/>
            <a:miter lim="800000"/>
            <a:headEnd/>
            <a:tailEnd/>
          </a:ln>
          <a:effectLst/>
        </p:spPr>
        <p:txBody>
          <a:bodyPr wrap="square">
            <a:spAutoFit/>
          </a:bodyPr>
          <a:lstStyle/>
          <a:p>
            <a:pPr>
              <a:spcBef>
                <a:spcPct val="50000"/>
              </a:spcBef>
            </a:pPr>
            <a:r>
              <a:rPr lang="en-US" sz="3000" b="1">
                <a:latin typeface="Lucida Sans"/>
                <a:cs typeface="Lucida Sans"/>
              </a:rPr>
              <a:t>Research Records</a:t>
            </a:r>
          </a:p>
        </p:txBody>
      </p:sp>
      <p:pic>
        <p:nvPicPr>
          <p:cNvPr id="76807" name="Picture 7" descr="Blue Card Back"/>
          <p:cNvPicPr>
            <a:picLocks noChangeAspect="1" noChangeArrowheads="1"/>
          </p:cNvPicPr>
          <p:nvPr/>
        </p:nvPicPr>
        <p:blipFill>
          <a:blip r:embed="rId4" cstate="print"/>
          <a:srcRect/>
          <a:stretch>
            <a:fillRect/>
          </a:stretch>
        </p:blipFill>
        <p:spPr bwMode="auto">
          <a:xfrm>
            <a:off x="3499707" y="1133176"/>
            <a:ext cx="2979410" cy="5261299"/>
          </a:xfrm>
          <a:prstGeom prst="rect">
            <a:avLst/>
          </a:prstGeom>
          <a:noFill/>
          <a:ln w="9525">
            <a:noFill/>
            <a:miter lim="800000"/>
            <a:headEnd/>
            <a:tailEnd/>
          </a:ln>
        </p:spPr>
      </p:pic>
      <p:pic>
        <p:nvPicPr>
          <p:cNvPr id="76809" name="Picture 9" descr="notebook"/>
          <p:cNvPicPr>
            <a:picLocks noChangeAspect="1" noChangeArrowheads="1"/>
          </p:cNvPicPr>
          <p:nvPr/>
        </p:nvPicPr>
        <p:blipFill>
          <a:blip r:embed="rId5" cstate="print"/>
          <a:srcRect/>
          <a:stretch>
            <a:fillRect/>
          </a:stretch>
        </p:blipFill>
        <p:spPr bwMode="auto">
          <a:xfrm>
            <a:off x="7143985" y="1425222"/>
            <a:ext cx="4112919" cy="3084689"/>
          </a:xfrm>
          <a:prstGeom prst="rect">
            <a:avLst/>
          </a:prstGeom>
          <a:noFill/>
        </p:spPr>
      </p:pic>
      <p:sp>
        <p:nvSpPr>
          <p:cNvPr id="76810" name="Text Box 10"/>
          <p:cNvSpPr txBox="1">
            <a:spLocks noChangeArrowheads="1"/>
          </p:cNvSpPr>
          <p:nvPr/>
        </p:nvSpPr>
        <p:spPr bwMode="auto">
          <a:xfrm>
            <a:off x="6942667" y="4589110"/>
            <a:ext cx="4515555" cy="830997"/>
          </a:xfrm>
          <a:prstGeom prst="rect">
            <a:avLst/>
          </a:prstGeom>
          <a:noFill/>
          <a:ln w="9525">
            <a:noFill/>
            <a:miter lim="800000"/>
            <a:headEnd/>
            <a:tailEnd/>
          </a:ln>
          <a:effectLst/>
        </p:spPr>
        <p:txBody>
          <a:bodyPr wrap="square">
            <a:spAutoFit/>
          </a:bodyPr>
          <a:lstStyle/>
          <a:p>
            <a:pPr algn="ctr">
              <a:spcBef>
                <a:spcPct val="50000"/>
              </a:spcBef>
            </a:pPr>
            <a:r>
              <a:rPr lang="en-US" sz="2400" b="1">
                <a:latin typeface="Lucida Sans"/>
                <a:cs typeface="Lucida Sans"/>
              </a:rPr>
              <a:t>Dates, procedures, observations, initials</a:t>
            </a:r>
          </a:p>
        </p:txBody>
      </p:sp>
      <p:sp>
        <p:nvSpPr>
          <p:cNvPr id="2" name="TextBox 1"/>
          <p:cNvSpPr txBox="1"/>
          <p:nvPr/>
        </p:nvSpPr>
        <p:spPr>
          <a:xfrm>
            <a:off x="6955501" y="5645877"/>
            <a:ext cx="2670322" cy="553998"/>
          </a:xfrm>
          <a:prstGeom prst="rect">
            <a:avLst/>
          </a:prstGeom>
          <a:noFill/>
        </p:spPr>
        <p:txBody>
          <a:bodyPr wrap="none" rtlCol="0">
            <a:spAutoFit/>
          </a:bodyPr>
          <a:lstStyle/>
          <a:p>
            <a:r>
              <a:rPr lang="en-US" sz="3000" b="1">
                <a:solidFill>
                  <a:srgbClr val="FF0000"/>
                </a:solidFill>
                <a:latin typeface="Lucida Sans"/>
                <a:cs typeface="Lucida Sans"/>
              </a:rPr>
              <a:t>Write legibly</a:t>
            </a:r>
          </a:p>
        </p:txBody>
      </p:sp>
      <p:sp>
        <p:nvSpPr>
          <p:cNvPr id="10" name="TextBox 9"/>
          <p:cNvSpPr txBox="1"/>
          <p:nvPr/>
        </p:nvSpPr>
        <p:spPr>
          <a:xfrm>
            <a:off x="1317365" y="6396335"/>
            <a:ext cx="975598" cy="461665"/>
          </a:xfrm>
          <a:prstGeom prst="rect">
            <a:avLst/>
          </a:prstGeom>
          <a:noFill/>
        </p:spPr>
        <p:txBody>
          <a:bodyPr wrap="none" rtlCol="0">
            <a:spAutoFit/>
          </a:bodyPr>
          <a:lstStyle/>
          <a:p>
            <a:r>
              <a:rPr lang="en-US" sz="2400" b="1">
                <a:latin typeface="Lucida Sans"/>
                <a:cs typeface="Lucida Sans"/>
              </a:rPr>
              <a:t>front</a:t>
            </a:r>
          </a:p>
        </p:txBody>
      </p:sp>
      <p:sp>
        <p:nvSpPr>
          <p:cNvPr id="12" name="TextBox 11"/>
          <p:cNvSpPr txBox="1"/>
          <p:nvPr/>
        </p:nvSpPr>
        <p:spPr>
          <a:xfrm>
            <a:off x="4525183" y="6396335"/>
            <a:ext cx="928459" cy="461665"/>
          </a:xfrm>
          <a:prstGeom prst="rect">
            <a:avLst/>
          </a:prstGeom>
          <a:noFill/>
        </p:spPr>
        <p:txBody>
          <a:bodyPr wrap="none" rtlCol="0">
            <a:spAutoFit/>
          </a:bodyPr>
          <a:lstStyle/>
          <a:p>
            <a:r>
              <a:rPr lang="en-US" sz="2400" b="1">
                <a:latin typeface="Lucida Sans"/>
                <a:cs typeface="Lucida Sans"/>
              </a:rPr>
              <a:t>back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l="8247" t="10715" r="7802" b="10766"/>
          <a:stretch/>
        </p:blipFill>
        <p:spPr>
          <a:xfrm>
            <a:off x="9355667" y="790222"/>
            <a:ext cx="2398889" cy="2243666"/>
          </a:xfrm>
          <a:prstGeom prst="rect">
            <a:avLst/>
          </a:prstGeom>
        </p:spPr>
      </p:pic>
      <p:pic>
        <p:nvPicPr>
          <p:cNvPr id="2" name="Picture 1"/>
          <p:cNvPicPr>
            <a:picLocks noChangeAspect="1"/>
          </p:cNvPicPr>
          <p:nvPr/>
        </p:nvPicPr>
        <p:blipFill>
          <a:blip r:embed="rId4"/>
          <a:stretch>
            <a:fillRect/>
          </a:stretch>
        </p:blipFill>
        <p:spPr>
          <a:xfrm>
            <a:off x="3379612" y="4019374"/>
            <a:ext cx="3958166" cy="2638777"/>
          </a:xfrm>
          <a:prstGeom prst="rect">
            <a:avLst/>
          </a:prstGeom>
        </p:spPr>
      </p:pic>
      <p:sp>
        <p:nvSpPr>
          <p:cNvPr id="41987" name="Rectangle 3"/>
          <p:cNvSpPr>
            <a:spLocks noGrp="1" noChangeArrowheads="1"/>
          </p:cNvSpPr>
          <p:nvPr>
            <p:ph idx="1"/>
          </p:nvPr>
        </p:nvSpPr>
        <p:spPr>
          <a:xfrm>
            <a:off x="166511" y="126368"/>
            <a:ext cx="11912600" cy="5562600"/>
          </a:xfrm>
        </p:spPr>
        <p:txBody>
          <a:bodyPr>
            <a:normAutofit/>
          </a:bodyPr>
          <a:lstStyle/>
          <a:p>
            <a:pPr algn="ctr">
              <a:spcBef>
                <a:spcPts val="0"/>
              </a:spcBef>
              <a:buFont typeface="Wingdings" pitchFamily="2" charset="2"/>
              <a:buNone/>
            </a:pPr>
            <a:r>
              <a:rPr lang="en-US" sz="4000" b="1">
                <a:solidFill>
                  <a:schemeClr val="accent1">
                    <a:lumMod val="50000"/>
                  </a:schemeClr>
                </a:solidFill>
              </a:rPr>
              <a:t>Clinical Records for Non-Rodent Mammals</a:t>
            </a:r>
          </a:p>
          <a:p>
            <a:pPr>
              <a:spcBef>
                <a:spcPts val="0"/>
              </a:spcBef>
              <a:buFont typeface="Wingdings" pitchFamily="2" charset="2"/>
              <a:buNone/>
            </a:pPr>
            <a:endParaRPr lang="en-US" sz="1800">
              <a:solidFill>
                <a:schemeClr val="tx2"/>
              </a:solidFill>
            </a:endParaRPr>
          </a:p>
          <a:p>
            <a:pPr>
              <a:spcBef>
                <a:spcPts val="0"/>
              </a:spcBef>
            </a:pPr>
            <a:r>
              <a:rPr lang="en-US" sz="2400"/>
              <a:t>Each animal must have an individual clinical record.</a:t>
            </a:r>
          </a:p>
          <a:p>
            <a:pPr>
              <a:spcBef>
                <a:spcPts val="0"/>
              </a:spcBef>
            </a:pPr>
            <a:endParaRPr lang="en-US" sz="2400"/>
          </a:p>
          <a:p>
            <a:pPr>
              <a:spcBef>
                <a:spcPts val="0"/>
              </a:spcBef>
            </a:pPr>
            <a:r>
              <a:rPr lang="en-US" sz="2400"/>
              <a:t>A </a:t>
            </a:r>
            <a:r>
              <a:rPr lang="en-US" sz="2400">
                <a:hlinkClick r:id="rId5"/>
              </a:rPr>
              <a:t>post-procedure form </a:t>
            </a:r>
            <a:r>
              <a:rPr lang="en-US" sz="2400"/>
              <a:t>must be completed for every</a:t>
            </a:r>
          </a:p>
          <a:p>
            <a:pPr marL="0" indent="0">
              <a:spcBef>
                <a:spcPts val="0"/>
              </a:spcBef>
              <a:buNone/>
            </a:pPr>
            <a:r>
              <a:rPr lang="en-US" sz="2400"/>
              <a:t>procedure done on the animal, including euthanasia.</a:t>
            </a:r>
          </a:p>
          <a:p>
            <a:pPr>
              <a:spcBef>
                <a:spcPts val="0"/>
              </a:spcBef>
            </a:pPr>
            <a:endParaRPr lang="en-US" sz="2400">
              <a:solidFill>
                <a:srgbClr val="FF0000"/>
              </a:solidFill>
            </a:endParaRPr>
          </a:p>
          <a:p>
            <a:pPr>
              <a:spcBef>
                <a:spcPts val="0"/>
              </a:spcBef>
            </a:pPr>
            <a:r>
              <a:rPr lang="en-US" sz="2400"/>
              <a:t>Vital signs must be recorded at least every 15 minutes during surgery (including non-survival surgeries) using the </a:t>
            </a:r>
            <a:r>
              <a:rPr lang="en-US" sz="2400">
                <a:hlinkClick r:id="rId6"/>
              </a:rPr>
              <a:t>anesthetic monitoring form </a:t>
            </a:r>
            <a:r>
              <a:rPr lang="en-US" sz="2400"/>
              <a:t>.</a:t>
            </a:r>
          </a:p>
        </p:txBody>
      </p:sp>
      <p:pic>
        <p:nvPicPr>
          <p:cNvPr id="6" name="Picture 5"/>
          <p:cNvPicPr>
            <a:picLocks noChangeAspect="1"/>
          </p:cNvPicPr>
          <p:nvPr/>
        </p:nvPicPr>
        <p:blipFill rotWithShape="1">
          <a:blip r:embed="rId7"/>
          <a:srcRect l="9916" t="9342" r="8189"/>
          <a:stretch/>
        </p:blipFill>
        <p:spPr>
          <a:xfrm>
            <a:off x="7676443" y="3781777"/>
            <a:ext cx="2610557" cy="2314221"/>
          </a:xfrm>
          <a:prstGeom prst="rect">
            <a:avLst/>
          </a:prstGeom>
        </p:spPr>
      </p:pic>
      <p:pic>
        <p:nvPicPr>
          <p:cNvPr id="8" name="Picture 7"/>
          <p:cNvPicPr>
            <a:picLocks noChangeAspect="1"/>
          </p:cNvPicPr>
          <p:nvPr/>
        </p:nvPicPr>
        <p:blipFill rotWithShape="1">
          <a:blip r:embed="rId8"/>
          <a:srcRect t="2970" b="5578"/>
          <a:stretch/>
        </p:blipFill>
        <p:spPr>
          <a:xfrm>
            <a:off x="98778" y="3894666"/>
            <a:ext cx="3404479" cy="2808111"/>
          </a:xfrm>
          <a:prstGeom prst="rect">
            <a:avLst/>
          </a:prstGeom>
        </p:spPr>
      </p:pic>
    </p:spTree>
    <p:extLst>
      <p:ext uri="{BB962C8B-B14F-4D97-AF65-F5344CB8AC3E}">
        <p14:creationId xmlns:p14="http://schemas.microsoft.com/office/powerpoint/2010/main" val="2310501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idx="1"/>
          </p:nvPr>
        </p:nvSpPr>
        <p:spPr>
          <a:xfrm>
            <a:off x="138288" y="1154289"/>
            <a:ext cx="9231490" cy="5562600"/>
          </a:xfrm>
        </p:spPr>
        <p:txBody>
          <a:bodyPr>
            <a:normAutofit/>
          </a:bodyPr>
          <a:lstStyle/>
          <a:p>
            <a:pPr marL="577850" indent="-407988">
              <a:spcBef>
                <a:spcPct val="0"/>
              </a:spcBef>
            </a:pPr>
            <a:r>
              <a:rPr lang="en-US"/>
              <a:t>Clinical records are maintained in electronic</a:t>
            </a:r>
          </a:p>
          <a:p>
            <a:pPr marL="577850" indent="-407988">
              <a:spcBef>
                <a:spcPct val="0"/>
              </a:spcBef>
              <a:buNone/>
            </a:pPr>
            <a:r>
              <a:rPr lang="en-US"/>
              <a:t>		format in CAMS.</a:t>
            </a:r>
          </a:p>
          <a:p>
            <a:pPr marL="577850" indent="-407988">
              <a:spcBef>
                <a:spcPct val="0"/>
              </a:spcBef>
            </a:pPr>
            <a:endParaRPr lang="en-US"/>
          </a:p>
          <a:p>
            <a:pPr marL="577850" indent="-407988">
              <a:spcBef>
                <a:spcPct val="0"/>
              </a:spcBef>
            </a:pPr>
            <a:r>
              <a:rPr lang="en-US"/>
              <a:t>All drugs administered to an animal by</a:t>
            </a:r>
          </a:p>
          <a:p>
            <a:pPr marL="169862" indent="0">
              <a:spcBef>
                <a:spcPct val="0"/>
              </a:spcBef>
              <a:buNone/>
            </a:pPr>
            <a:r>
              <a:rPr lang="en-US"/>
              <a:t>	research personnel must be documented</a:t>
            </a:r>
          </a:p>
          <a:p>
            <a:pPr marL="169862" indent="0">
              <a:spcBef>
                <a:spcPct val="0"/>
              </a:spcBef>
              <a:buNone/>
            </a:pPr>
            <a:r>
              <a:rPr lang="en-US"/>
              <a:t>	on clinical record/procedure forms.</a:t>
            </a:r>
          </a:p>
          <a:p>
            <a:pPr marL="577850" indent="-407988">
              <a:spcBef>
                <a:spcPct val="0"/>
              </a:spcBef>
            </a:pPr>
            <a:endParaRPr lang="en-US"/>
          </a:p>
          <a:p>
            <a:pPr marL="577850" indent="-407988">
              <a:spcBef>
                <a:spcPct val="0"/>
              </a:spcBef>
            </a:pPr>
            <a:r>
              <a:rPr lang="en-US"/>
              <a:t>Completed hard copy clinical record/procedure 	forms must be scanned and submitted to 	DLAR Veterinary Services.</a:t>
            </a:r>
          </a:p>
        </p:txBody>
      </p:sp>
      <p:pic>
        <p:nvPicPr>
          <p:cNvPr id="2" name="Picture 1"/>
          <p:cNvPicPr>
            <a:picLocks noChangeAspect="1"/>
          </p:cNvPicPr>
          <p:nvPr/>
        </p:nvPicPr>
        <p:blipFill>
          <a:blip r:embed="rId4"/>
          <a:stretch>
            <a:fillRect/>
          </a:stretch>
        </p:blipFill>
        <p:spPr>
          <a:xfrm>
            <a:off x="8875890" y="1072444"/>
            <a:ext cx="3104444" cy="3104444"/>
          </a:xfrm>
          <a:prstGeom prst="rect">
            <a:avLst/>
          </a:prstGeom>
        </p:spPr>
      </p:pic>
      <p:sp>
        <p:nvSpPr>
          <p:cNvPr id="6" name="Rectangle 3"/>
          <p:cNvSpPr txBox="1">
            <a:spLocks noChangeArrowheads="1"/>
          </p:cNvSpPr>
          <p:nvPr/>
        </p:nvSpPr>
        <p:spPr>
          <a:xfrm>
            <a:off x="161494" y="92503"/>
            <a:ext cx="11893550" cy="86077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rgbClr val="002060"/>
                </a:solidFill>
                <a:latin typeface="Lucida Sans Unicode" panose="020B0602030504020204" pitchFamily="34" charset="0"/>
                <a:ea typeface="+mn-ea"/>
                <a:cs typeface="Lucida Sans Unicode" panose="020B0602030504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rgbClr val="002060"/>
                </a:solidFill>
                <a:latin typeface="Lucida Sans Unicode" panose="020B0602030504020204" pitchFamily="34" charset="0"/>
                <a:ea typeface="+mn-ea"/>
                <a:cs typeface="Lucida Sans Unicode" panose="020B0602030504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rgbClr val="002060"/>
                </a:solidFill>
                <a:latin typeface="Lucida Sans Unicode" panose="020B0602030504020204" pitchFamily="34" charset="0"/>
                <a:ea typeface="+mn-ea"/>
                <a:cs typeface="Lucida Sans Unicode" panose="020B0602030504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rgbClr val="002060"/>
                </a:solidFill>
                <a:latin typeface="Lucida Sans Unicode" panose="020B0602030504020204" pitchFamily="34" charset="0"/>
                <a:ea typeface="+mn-ea"/>
                <a:cs typeface="Lucida Sans Unicode" panose="020B0602030504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rgbClr val="002060"/>
                </a:solidFill>
                <a:latin typeface="Lucida Sans Unicode" panose="020B0602030504020204" pitchFamily="34" charset="0"/>
                <a:ea typeface="+mn-ea"/>
                <a:cs typeface="Lucida Sans Unicode" panose="020B0602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buFont typeface="Wingdings" pitchFamily="2" charset="2"/>
              <a:buNone/>
            </a:pPr>
            <a:r>
              <a:rPr lang="en-US" sz="4000" b="1">
                <a:solidFill>
                  <a:schemeClr val="accent1">
                    <a:lumMod val="50000"/>
                  </a:schemeClr>
                </a:solidFill>
              </a:rPr>
              <a:t>Clinical Records for Non-Rodent Mammals</a:t>
            </a:r>
            <a:endParaRPr lang="en-US" sz="4000">
              <a:solidFill>
                <a:schemeClr val="accent1">
                  <a:lumMod val="50000"/>
                </a:schemeClr>
              </a:solidFill>
            </a:endParaRPr>
          </a:p>
          <a:p>
            <a:pPr marL="0" indent="0">
              <a:spcBef>
                <a:spcPts val="0"/>
              </a:spcBef>
              <a:buNone/>
            </a:pPr>
            <a:endParaRPr lang="en-US" sz="4000">
              <a:solidFill>
                <a:schemeClr val="accent1">
                  <a:lumMod val="50000"/>
                </a:schemeClr>
              </a:solidFill>
            </a:endParaRPr>
          </a:p>
        </p:txBody>
      </p:sp>
      <p:sp>
        <p:nvSpPr>
          <p:cNvPr id="3" name="TextBox 2"/>
          <p:cNvSpPr txBox="1"/>
          <p:nvPr/>
        </p:nvSpPr>
        <p:spPr>
          <a:xfrm>
            <a:off x="-776111" y="1749778"/>
            <a:ext cx="184666"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464094115"/>
      </p:ext>
    </p:extLst>
  </p:cSld>
  <p:clrMapOvr>
    <a:masterClrMapping/>
  </p:clrMapOvr>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idx="1"/>
          </p:nvPr>
        </p:nvSpPr>
        <p:spPr>
          <a:xfrm>
            <a:off x="225778" y="1105294"/>
            <a:ext cx="11768666" cy="5410200"/>
          </a:xfrm>
        </p:spPr>
        <p:txBody>
          <a:bodyPr>
            <a:normAutofit/>
          </a:bodyPr>
          <a:lstStyle/>
          <a:p>
            <a:pPr>
              <a:lnSpc>
                <a:spcPct val="90000"/>
              </a:lnSpc>
            </a:pPr>
            <a:r>
              <a:rPr lang="en-US"/>
              <a:t>Only use those drugs listed in the protocol</a:t>
            </a:r>
          </a:p>
          <a:p>
            <a:pPr>
              <a:lnSpc>
                <a:spcPct val="90000"/>
              </a:lnSpc>
            </a:pPr>
            <a:r>
              <a:rPr lang="en-US"/>
              <a:t>Drugs must be pharmaceutical grade unless otherwise approved in protocol</a:t>
            </a:r>
          </a:p>
          <a:p>
            <a:pPr>
              <a:lnSpc>
                <a:spcPct val="90000"/>
              </a:lnSpc>
            </a:pPr>
            <a:r>
              <a:rPr lang="en-US"/>
              <a:t>Other drugs needed for clinical care must be under the direction of a veterinarian</a:t>
            </a:r>
          </a:p>
          <a:p>
            <a:pPr>
              <a:lnSpc>
                <a:spcPct val="90000"/>
              </a:lnSpc>
            </a:pPr>
            <a:r>
              <a:rPr lang="en-US"/>
              <a:t>Use only in-date drugs and maintain a system for identifying and disposing of expired drugs</a:t>
            </a:r>
          </a:p>
          <a:p>
            <a:pPr>
              <a:lnSpc>
                <a:spcPct val="90000"/>
              </a:lnSpc>
            </a:pPr>
            <a:r>
              <a:rPr lang="en-US"/>
              <a:t>Follow </a:t>
            </a:r>
            <a:r>
              <a:rPr lang="en-US" u="sng">
                <a:hlinkClick r:id="rId3"/>
              </a:rPr>
              <a:t>University of Pittsburgh Controlled Substances Guidelines</a:t>
            </a:r>
            <a:r>
              <a:rPr lang="en-US"/>
              <a:t>  </a:t>
            </a:r>
          </a:p>
        </p:txBody>
      </p:sp>
      <p:sp>
        <p:nvSpPr>
          <p:cNvPr id="43015" name="Text Box 7"/>
          <p:cNvSpPr txBox="1">
            <a:spLocks noChangeArrowheads="1"/>
          </p:cNvSpPr>
          <p:nvPr/>
        </p:nvSpPr>
        <p:spPr bwMode="auto">
          <a:xfrm>
            <a:off x="5258356" y="109760"/>
            <a:ext cx="1678464" cy="707886"/>
          </a:xfrm>
          <a:prstGeom prst="rect">
            <a:avLst/>
          </a:prstGeom>
          <a:noFill/>
          <a:ln w="9525">
            <a:noFill/>
            <a:miter lim="800000"/>
            <a:headEnd/>
            <a:tailEnd/>
          </a:ln>
          <a:effectLst/>
        </p:spPr>
        <p:txBody>
          <a:bodyPr wrap="none">
            <a:spAutoFit/>
          </a:bodyPr>
          <a:lstStyle/>
          <a:p>
            <a:pPr algn="ctr"/>
            <a:r>
              <a:rPr lang="en-US" sz="4000" b="1">
                <a:solidFill>
                  <a:srgbClr val="002060"/>
                </a:solidFill>
                <a:latin typeface="Lucida Sans Unicode"/>
                <a:cs typeface="Lucida Sans Unicode"/>
              </a:rPr>
              <a:t>Drugs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F19CE20E-C32A-42C3-8469-1A276F3947ED}"/>
              </a:ext>
            </a:extLst>
          </p:cNvPr>
          <p:cNvSpPr>
            <a:spLocks noGrp="1" noChangeArrowheads="1"/>
          </p:cNvSpPr>
          <p:nvPr>
            <p:ph type="title"/>
          </p:nvPr>
        </p:nvSpPr>
        <p:spPr>
          <a:xfrm>
            <a:off x="1981200" y="-163854"/>
            <a:ext cx="8229600" cy="1143000"/>
          </a:xfrm>
        </p:spPr>
        <p:txBody>
          <a:bodyPr/>
          <a:lstStyle/>
          <a:p>
            <a:pPr algn="ctr"/>
            <a:r>
              <a:rPr lang="en-US" sz="4000">
                <a:effectLst/>
              </a:rPr>
              <a:t>Labeling Secondary Containers</a:t>
            </a:r>
          </a:p>
        </p:txBody>
      </p:sp>
      <p:pic>
        <p:nvPicPr>
          <p:cNvPr id="5" name="Content Placeholder 4" descr="A picture containing indoor&#10;&#10;Description automatically generated">
            <a:extLst>
              <a:ext uri="{FF2B5EF4-FFF2-40B4-BE49-F238E27FC236}">
                <a16:creationId xmlns:a16="http://schemas.microsoft.com/office/drawing/2014/main" id="{A72D207D-6FFC-44E7-BDB0-4C0DF01A1758}"/>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45977" y="2043373"/>
            <a:ext cx="5229505" cy="3560796"/>
          </a:xfrm>
        </p:spPr>
      </p:pic>
      <p:pic>
        <p:nvPicPr>
          <p:cNvPr id="7" name="Picture 6">
            <a:extLst>
              <a:ext uri="{FF2B5EF4-FFF2-40B4-BE49-F238E27FC236}">
                <a16:creationId xmlns:a16="http://schemas.microsoft.com/office/drawing/2014/main" id="{DE46B20C-3BA4-4737-89C8-196231EB79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1788" y="2496727"/>
            <a:ext cx="4584882" cy="3116320"/>
          </a:xfrm>
          <a:prstGeom prst="rect">
            <a:avLst/>
          </a:prstGeom>
        </p:spPr>
      </p:pic>
      <p:sp>
        <p:nvSpPr>
          <p:cNvPr id="6" name="Rectangle 3">
            <a:extLst>
              <a:ext uri="{FF2B5EF4-FFF2-40B4-BE49-F238E27FC236}">
                <a16:creationId xmlns:a16="http://schemas.microsoft.com/office/drawing/2014/main" id="{57F85496-2E1D-4206-A4EA-3CF22288CB9E}"/>
              </a:ext>
            </a:extLst>
          </p:cNvPr>
          <p:cNvSpPr txBox="1">
            <a:spLocks noChangeArrowheads="1"/>
          </p:cNvSpPr>
          <p:nvPr/>
        </p:nvSpPr>
        <p:spPr bwMode="auto">
          <a:xfrm>
            <a:off x="180841" y="1081960"/>
            <a:ext cx="5559777" cy="1143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hlink"/>
              </a:buClr>
              <a:buSzPct val="6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2"/>
              </a:buClr>
              <a:buSzPct val="6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folHlink"/>
              </a:buClr>
              <a:buSzPct val="6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tx1"/>
              </a:buClr>
              <a:buSzPct val="6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0" indent="0" algn="ctr">
              <a:buNone/>
            </a:pPr>
            <a:r>
              <a:rPr lang="en-US" sz="2400" b="1" kern="0">
                <a:effectLst/>
                <a:latin typeface="Lucida Sans"/>
                <a:cs typeface="Lucida Sans"/>
              </a:rPr>
              <a:t>Clearly identify contents of animal diets</a:t>
            </a:r>
          </a:p>
        </p:txBody>
      </p:sp>
      <p:sp>
        <p:nvSpPr>
          <p:cNvPr id="8" name="Rectangle 3">
            <a:extLst>
              <a:ext uri="{FF2B5EF4-FFF2-40B4-BE49-F238E27FC236}">
                <a16:creationId xmlns:a16="http://schemas.microsoft.com/office/drawing/2014/main" id="{80073F95-0BF8-4588-9BCE-06CEDC90D9EE}"/>
              </a:ext>
            </a:extLst>
          </p:cNvPr>
          <p:cNvSpPr txBox="1">
            <a:spLocks noChangeArrowheads="1"/>
          </p:cNvSpPr>
          <p:nvPr/>
        </p:nvSpPr>
        <p:spPr bwMode="auto">
          <a:xfrm>
            <a:off x="5876925" y="1081960"/>
            <a:ext cx="6154609" cy="184314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hlink"/>
              </a:buClr>
              <a:buSzPct val="6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2"/>
              </a:buClr>
              <a:buSzPct val="6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folHlink"/>
              </a:buClr>
              <a:buSzPct val="6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tx1"/>
              </a:buClr>
              <a:buSzPct val="6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0" indent="0" algn="ctr">
              <a:lnSpc>
                <a:spcPct val="90000"/>
              </a:lnSpc>
              <a:buNone/>
            </a:pPr>
            <a:r>
              <a:rPr lang="en-US" sz="2400" b="1" kern="0">
                <a:effectLst/>
                <a:latin typeface="Lucida Sans"/>
                <a:cs typeface="Lucida Sans"/>
              </a:rPr>
              <a:t>Chemicals and drugs must be labeled with contents, concentration, date prepared, expiration date, PI name (if in common use area in AF)</a:t>
            </a:r>
          </a:p>
        </p:txBody>
      </p:sp>
      <p:sp>
        <p:nvSpPr>
          <p:cNvPr id="10" name="Rectangle 3">
            <a:extLst>
              <a:ext uri="{FF2B5EF4-FFF2-40B4-BE49-F238E27FC236}">
                <a16:creationId xmlns:a16="http://schemas.microsoft.com/office/drawing/2014/main" id="{57F85496-2E1D-4206-A4EA-3CF22288CB9E}"/>
              </a:ext>
            </a:extLst>
          </p:cNvPr>
          <p:cNvSpPr txBox="1">
            <a:spLocks noChangeArrowheads="1"/>
          </p:cNvSpPr>
          <p:nvPr/>
        </p:nvSpPr>
        <p:spPr bwMode="auto">
          <a:xfrm>
            <a:off x="0" y="5737067"/>
            <a:ext cx="7972456" cy="729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hlink"/>
              </a:buClr>
              <a:buSzPct val="6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2"/>
              </a:buClr>
              <a:buSzPct val="6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folHlink"/>
              </a:buClr>
              <a:buSzPct val="6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tx1"/>
              </a:buClr>
              <a:buSzPct val="6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0" indent="0" algn="ctr">
              <a:buNone/>
            </a:pPr>
            <a:r>
              <a:rPr lang="en-US" sz="2400" b="1" kern="0">
                <a:effectLst/>
                <a:latin typeface="Lucida Sans"/>
                <a:cs typeface="Lucida Sans"/>
              </a:rPr>
              <a:t>Refer to </a:t>
            </a:r>
            <a:r>
              <a:rPr lang="en-US" sz="2400" b="1" kern="0">
                <a:solidFill>
                  <a:schemeClr val="accent5">
                    <a:lumMod val="75000"/>
                  </a:schemeClr>
                </a:solidFill>
                <a:effectLst/>
                <a:latin typeface="Lucida Sans"/>
                <a:cs typeface="Lucida Sans"/>
                <a:hlinkClick r:id="rId4"/>
              </a:rPr>
              <a:t>Secondary Labeling of Containers SOP</a:t>
            </a:r>
            <a:endParaRPr lang="en-US" sz="2400" b="1" kern="0">
              <a:solidFill>
                <a:schemeClr val="accent5">
                  <a:lumMod val="75000"/>
                </a:schemeClr>
              </a:solidFill>
              <a:effectLst/>
              <a:latin typeface="Lucida Sans"/>
              <a:cs typeface="Lucida Sans"/>
            </a:endParaRPr>
          </a:p>
        </p:txBody>
      </p:sp>
    </p:spTree>
    <p:extLst>
      <p:ext uri="{BB962C8B-B14F-4D97-AF65-F5344CB8AC3E}">
        <p14:creationId xmlns:p14="http://schemas.microsoft.com/office/powerpoint/2010/main" val="1065717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922343" y="155222"/>
            <a:ext cx="10537814" cy="860237"/>
          </a:xfrm>
        </p:spPr>
        <p:txBody>
          <a:bodyPr>
            <a:normAutofit/>
          </a:bodyPr>
          <a:lstStyle/>
          <a:p>
            <a:pPr algn="ctr">
              <a:lnSpc>
                <a:spcPct val="100000"/>
              </a:lnSpc>
            </a:pPr>
            <a:r>
              <a:rPr lang="en-US" sz="4000">
                <a:solidFill>
                  <a:schemeClr val="accent1">
                    <a:lumMod val="50000"/>
                  </a:schemeClr>
                </a:solidFill>
                <a:effectLst/>
              </a:rPr>
              <a:t>Animal Transport</a:t>
            </a:r>
          </a:p>
        </p:txBody>
      </p:sp>
      <p:sp>
        <p:nvSpPr>
          <p:cNvPr id="86019" name="Rectangle 3"/>
          <p:cNvSpPr>
            <a:spLocks noGrp="1" noChangeArrowheads="1"/>
          </p:cNvSpPr>
          <p:nvPr>
            <p:ph idx="1"/>
          </p:nvPr>
        </p:nvSpPr>
        <p:spPr>
          <a:xfrm>
            <a:off x="933450" y="1497915"/>
            <a:ext cx="10515600" cy="4351338"/>
          </a:xfrm>
        </p:spPr>
        <p:txBody>
          <a:bodyPr vert="horz" lIns="91440" tIns="45720" rIns="91440" bIns="45720" rtlCol="0" anchor="t">
            <a:normAutofit/>
          </a:bodyPr>
          <a:lstStyle/>
          <a:p>
            <a:r>
              <a:rPr lang="en-US" sz="3000"/>
              <a:t>Use only the transport routes approved in the protocol</a:t>
            </a:r>
          </a:p>
          <a:p>
            <a:pPr marL="0" indent="0">
              <a:buNone/>
            </a:pPr>
            <a:endParaRPr lang="en-US" sz="3000"/>
          </a:p>
          <a:p>
            <a:r>
              <a:rPr lang="en-US" sz="3000">
                <a:latin typeface="Lucida Sans Unicode"/>
                <a:cs typeface="Lucida Sans Unicode"/>
              </a:rPr>
              <a:t>Use only approved transport containers</a:t>
            </a:r>
          </a:p>
          <a:p>
            <a:endParaRPr lang="en-US" sz="3000"/>
          </a:p>
          <a:p>
            <a:r>
              <a:rPr lang="en-US" sz="3000">
                <a:latin typeface="Lucida Sans Unicode"/>
                <a:cs typeface="Lucida Sans Unicode"/>
              </a:rPr>
              <a:t>Refer to the </a:t>
            </a:r>
            <a:r>
              <a:rPr lang="en-US" sz="3000">
                <a:solidFill>
                  <a:schemeClr val="accent1"/>
                </a:solidFill>
                <a:latin typeface="Lucida Sans Unicode"/>
                <a:cs typeface="Lucida Sans Unicode"/>
                <a:hlinkClick r:id="rId3">
                  <a:extLst>
                    <a:ext uri="{A12FA001-AC4F-418D-AE19-62706E023703}">
                      <ahyp:hlinkClr xmlns:ahyp="http://schemas.microsoft.com/office/drawing/2018/hyperlinkcolor" val="tx"/>
                    </a:ext>
                  </a:extLst>
                </a:hlinkClick>
              </a:rPr>
              <a:t>IACUC Animal Transport Policy</a:t>
            </a:r>
            <a:endParaRPr lang="en-US" sz="3000">
              <a:solidFill>
                <a:schemeClr val="accent1"/>
              </a:solidFill>
              <a:hlinkClick r:id="rId3">
                <a:extLst>
                  <a:ext uri="{A12FA001-AC4F-418D-AE19-62706E023703}">
                    <ahyp:hlinkClr xmlns:ahyp="http://schemas.microsoft.com/office/drawing/2018/hyperlinkcolor" val="tx"/>
                  </a:ext>
                </a:extLst>
              </a:hlinkClick>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idx="1"/>
          </p:nvPr>
        </p:nvSpPr>
        <p:spPr>
          <a:xfrm>
            <a:off x="366888" y="112888"/>
            <a:ext cx="11631083" cy="6324600"/>
          </a:xfrm>
        </p:spPr>
        <p:txBody>
          <a:bodyPr>
            <a:normAutofit lnSpcReduction="10000"/>
          </a:bodyPr>
          <a:lstStyle/>
          <a:p>
            <a:pPr algn="ctr">
              <a:spcAft>
                <a:spcPts val="1200"/>
              </a:spcAft>
              <a:buFont typeface="Wingdings" pitchFamily="2" charset="2"/>
              <a:buNone/>
            </a:pPr>
            <a:r>
              <a:rPr lang="en-US" sz="4000" b="1"/>
              <a:t>Animal Health Issues?</a:t>
            </a:r>
            <a:endParaRPr lang="en-US">
              <a:solidFill>
                <a:schemeClr val="tx2"/>
              </a:solidFill>
            </a:endParaRPr>
          </a:p>
          <a:p>
            <a:r>
              <a:rPr lang="en-US" sz="2600"/>
              <a:t>Post-procedure complications. What do you do? </a:t>
            </a:r>
          </a:p>
          <a:p>
            <a:endParaRPr lang="en-US" sz="2600"/>
          </a:p>
          <a:p>
            <a:r>
              <a:rPr lang="en-US" sz="2600"/>
              <a:t>What do you do with a sick animal on the weekend?</a:t>
            </a:r>
          </a:p>
          <a:p>
            <a:endParaRPr lang="en-US" sz="2600"/>
          </a:p>
          <a:p>
            <a:r>
              <a:rPr lang="en-US" sz="2600"/>
              <a:t>Do you know the point at which the animal should be euthanized?</a:t>
            </a:r>
          </a:p>
          <a:p>
            <a:pPr marL="0" indent="0">
              <a:buNone/>
            </a:pPr>
            <a:r>
              <a:rPr lang="en-US" sz="2600"/>
              <a:t>	 What is approved in the protocol?</a:t>
            </a:r>
          </a:p>
          <a:p>
            <a:endParaRPr lang="en-US" sz="2600"/>
          </a:p>
          <a:p>
            <a:r>
              <a:rPr lang="en-US" sz="2600"/>
              <a:t>Remember: ALL clinical care of animals must be coordinated through the Division of Laboratory Animal Resources (DLAR).</a:t>
            </a:r>
          </a:p>
          <a:p>
            <a:endParaRPr lang="en-US" sz="2600"/>
          </a:p>
          <a:p>
            <a:r>
              <a:rPr lang="en-US" sz="2600"/>
              <a:t>Do you know your DLAR facility assigned veterinarian?</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3555" y="739855"/>
            <a:ext cx="1673579" cy="11275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8411478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926" y="0"/>
            <a:ext cx="10515600" cy="987778"/>
          </a:xfrm>
        </p:spPr>
        <p:txBody>
          <a:bodyPr/>
          <a:lstStyle/>
          <a:p>
            <a:pPr>
              <a:lnSpc>
                <a:spcPct val="100000"/>
              </a:lnSpc>
            </a:pPr>
            <a:r>
              <a:rPr lang="en-US">
                <a:effectLst/>
              </a:rPr>
              <a:t>DLAR Facility Veterinarians</a:t>
            </a:r>
          </a:p>
        </p:txBody>
      </p:sp>
      <p:pic>
        <p:nvPicPr>
          <p:cNvPr id="3" name="Picture 2" descr="A table with names and numbers&#10;&#10;AI-generated content may be incorrect.">
            <a:extLst>
              <a:ext uri="{FF2B5EF4-FFF2-40B4-BE49-F238E27FC236}">
                <a16:creationId xmlns:a16="http://schemas.microsoft.com/office/drawing/2014/main" id="{2580E2C9-9715-9815-C40B-CE11082B1023}"/>
              </a:ext>
            </a:extLst>
          </p:cNvPr>
          <p:cNvPicPr>
            <a:picLocks noChangeAspect="1"/>
          </p:cNvPicPr>
          <p:nvPr/>
        </p:nvPicPr>
        <p:blipFill>
          <a:blip r:embed="rId2"/>
          <a:stretch>
            <a:fillRect/>
          </a:stretch>
        </p:blipFill>
        <p:spPr>
          <a:xfrm>
            <a:off x="2881313" y="981075"/>
            <a:ext cx="6429375" cy="4895850"/>
          </a:xfrm>
          <a:prstGeom prst="rect">
            <a:avLst/>
          </a:prstGeom>
        </p:spPr>
      </p:pic>
    </p:spTree>
    <p:extLst>
      <p:ext uri="{BB962C8B-B14F-4D97-AF65-F5344CB8AC3E}">
        <p14:creationId xmlns:p14="http://schemas.microsoft.com/office/powerpoint/2010/main" val="41166116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08520" y="0"/>
            <a:ext cx="10578136" cy="707886"/>
          </a:xfrm>
          <a:prstGeom prst="rect">
            <a:avLst/>
          </a:prstGeom>
          <a:noFill/>
        </p:spPr>
        <p:txBody>
          <a:bodyPr wrap="none" rtlCol="0">
            <a:spAutoFit/>
          </a:bodyPr>
          <a:lstStyle/>
          <a:p>
            <a:r>
              <a:rPr lang="en-US" sz="4000">
                <a:solidFill>
                  <a:schemeClr val="accent1">
                    <a:lumMod val="50000"/>
                  </a:schemeClr>
                </a:solidFill>
                <a:latin typeface="Lucida Sans Unicode"/>
                <a:cs typeface="Lucida Sans Unicode"/>
              </a:rPr>
              <a:t>Helpful Information on the DLAR Web Site</a:t>
            </a:r>
          </a:p>
        </p:txBody>
      </p:sp>
      <p:pic>
        <p:nvPicPr>
          <p:cNvPr id="5" name="Picture 4">
            <a:extLst>
              <a:ext uri="{FF2B5EF4-FFF2-40B4-BE49-F238E27FC236}">
                <a16:creationId xmlns:a16="http://schemas.microsoft.com/office/drawing/2014/main" id="{FC6C45FC-EA65-4175-A2F4-3DAE9EB9A966}"/>
              </a:ext>
            </a:extLst>
          </p:cNvPr>
          <p:cNvPicPr>
            <a:picLocks noChangeAspect="1"/>
          </p:cNvPicPr>
          <p:nvPr/>
        </p:nvPicPr>
        <p:blipFill>
          <a:blip r:embed="rId2"/>
          <a:stretch>
            <a:fillRect/>
          </a:stretch>
        </p:blipFill>
        <p:spPr>
          <a:xfrm>
            <a:off x="1096058" y="707886"/>
            <a:ext cx="7051627" cy="4656443"/>
          </a:xfrm>
          <a:prstGeom prst="rect">
            <a:avLst/>
          </a:prstGeom>
        </p:spPr>
      </p:pic>
    </p:spTree>
    <p:extLst>
      <p:ext uri="{BB962C8B-B14F-4D97-AF65-F5344CB8AC3E}">
        <p14:creationId xmlns:p14="http://schemas.microsoft.com/office/powerpoint/2010/main" val="29766143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E984BF1-95EE-253F-7AC6-DDF6B238FF06}"/>
              </a:ext>
            </a:extLst>
          </p:cNvPr>
          <p:cNvSpPr txBox="1"/>
          <p:nvPr/>
        </p:nvSpPr>
        <p:spPr>
          <a:xfrm>
            <a:off x="614978" y="1869598"/>
            <a:ext cx="10488706" cy="4298613"/>
          </a:xfrm>
          <a:prstGeom prst="rect">
            <a:avLst/>
          </a:prstGeom>
          <a:noFill/>
        </p:spPr>
        <p:txBody>
          <a:bodyPr wrap="square" lIns="91440" tIns="45720" rIns="91440" bIns="45720" anchor="t">
            <a:spAutoFit/>
          </a:bodyPr>
          <a:lstStyle/>
          <a:p>
            <a:pPr marL="514350" marR="0" lvl="0" indent="-514350" algn="l" defTabSz="914400" rtl="0" eaLnBrk="1" fontAlgn="auto" latinLnBrk="0" hangingPunct="1">
              <a:lnSpc>
                <a:spcPct val="100000"/>
              </a:lnSpc>
              <a:spcBef>
                <a:spcPts val="1000"/>
              </a:spcBef>
              <a:spcAft>
                <a:spcPts val="0"/>
              </a:spcAft>
              <a:buClrTx/>
              <a:buSzTx/>
              <a:buFont typeface="+mj-lt"/>
              <a:buAutoNum type="arabicPeriod"/>
              <a:tabLst/>
              <a:defRPr/>
            </a:pPr>
            <a:r>
              <a:rPr kumimoji="0" lang="en-US" sz="2000" b="0" i="0" u="none" strike="noStrike" kern="1200" cap="none" spc="0" normalizeH="0" baseline="0" noProof="0">
                <a:ln>
                  <a:noFill/>
                </a:ln>
                <a:solidFill>
                  <a:srgbClr val="002060"/>
                </a:solidFill>
                <a:effectLst/>
                <a:uLnTx/>
                <a:uFillTx/>
                <a:latin typeface="Lucida Sans Unicode"/>
                <a:cs typeface="Lucida Sans Unicode"/>
              </a:rPr>
              <a:t>The University </a:t>
            </a:r>
            <a:r>
              <a:rPr lang="en-US" sz="2000">
                <a:solidFill>
                  <a:srgbClr val="002060"/>
                </a:solidFill>
                <a:latin typeface="Lucida Sans Unicode"/>
                <a:cs typeface="Lucida Sans Unicode"/>
              </a:rPr>
              <a:t>administers</a:t>
            </a:r>
            <a:r>
              <a:rPr kumimoji="0" lang="en-US" sz="2000" b="0" i="0" u="none" strike="noStrike" kern="1200" cap="none" spc="0" normalizeH="0" baseline="0" noProof="0">
                <a:ln>
                  <a:noFill/>
                </a:ln>
                <a:solidFill>
                  <a:srgbClr val="002060"/>
                </a:solidFill>
                <a:effectLst/>
                <a:uLnTx/>
                <a:uFillTx/>
                <a:latin typeface="Lucida Sans Unicode"/>
                <a:cs typeface="Lucida Sans Unicode"/>
              </a:rPr>
              <a:t> an Academic Visitor Process through the Office of Research Protections, which serves as the central mechanism for screening all individuals seeking academic visitor status.</a:t>
            </a:r>
          </a:p>
          <a:p>
            <a:pPr marL="514350" marR="0" lvl="0" indent="-514350" algn="l" defTabSz="914400" rtl="0" eaLnBrk="1" fontAlgn="auto" latinLnBrk="0" hangingPunct="1">
              <a:lnSpc>
                <a:spcPct val="100000"/>
              </a:lnSpc>
              <a:spcBef>
                <a:spcPts val="1000"/>
              </a:spcBef>
              <a:spcAft>
                <a:spcPts val="0"/>
              </a:spcAft>
              <a:buClrTx/>
              <a:buSzTx/>
              <a:buFont typeface="+mj-lt"/>
              <a:buAutoNum type="arabicPeriod"/>
              <a:tabLst/>
              <a:defRPr/>
            </a:pPr>
            <a:endParaRPr kumimoji="0" lang="en-US" sz="2000" b="0" i="0" u="none" strike="noStrike" kern="1200" cap="none" spc="0" normalizeH="0" baseline="0" noProof="0">
              <a:ln>
                <a:noFill/>
              </a:ln>
              <a:solidFill>
                <a:srgbClr val="002060"/>
              </a:solidFill>
              <a:effectLst/>
              <a:uLnTx/>
              <a:uFillTx/>
              <a:latin typeface="Lucida Sans Unicode" panose="020B0602030504020204" pitchFamily="34" charset="0"/>
              <a:ea typeface="+mn-ea"/>
              <a:cs typeface="Lucida Sans Unicode" panose="020B0602030504020204" pitchFamily="34" charset="0"/>
            </a:endParaRPr>
          </a:p>
          <a:p>
            <a:pPr marL="514350" marR="0" lvl="0" indent="-514350" algn="l" defTabSz="914400" rtl="0" eaLnBrk="1" fontAlgn="auto" latinLnBrk="0" hangingPunct="1">
              <a:lnSpc>
                <a:spcPct val="100000"/>
              </a:lnSpc>
              <a:spcBef>
                <a:spcPts val="1000"/>
              </a:spcBef>
              <a:spcAft>
                <a:spcPts val="0"/>
              </a:spcAft>
              <a:buClrTx/>
              <a:buSzTx/>
              <a:buFont typeface="+mj-lt"/>
              <a:buAutoNum type="arabicPeriod"/>
              <a:tabLst/>
              <a:defRPr/>
            </a:pPr>
            <a:r>
              <a:rPr kumimoji="0" lang="en-US" sz="2000" b="0" i="0" u="none" strike="noStrike" kern="1200" cap="none" spc="0" normalizeH="0" baseline="0" noProof="0">
                <a:ln>
                  <a:noFill/>
                </a:ln>
                <a:solidFill>
                  <a:srgbClr val="002060"/>
                </a:solidFill>
                <a:effectLst/>
                <a:uLnTx/>
                <a:uFillTx/>
                <a:latin typeface="Lucida Sans Unicode"/>
                <a:cs typeface="Lucida Sans Unicode"/>
              </a:rPr>
              <a:t>Visitors who require access to animal facilities or animal procedural areas are subject to additional layers of review. This enhanced scrutiny includes confirmation that the University’s Academic Visitor Process has been fully completed, as well as verification that all mandated medical surveillance, compliance, and training requirements have been satisfactorily met prior to entry.</a:t>
            </a:r>
          </a:p>
          <a:p>
            <a:pPr marL="514350" marR="0" lvl="0" indent="-514350" algn="l" defTabSz="914400" rtl="0" eaLnBrk="1" fontAlgn="auto" latinLnBrk="0" hangingPunct="1">
              <a:lnSpc>
                <a:spcPct val="100000"/>
              </a:lnSpc>
              <a:spcBef>
                <a:spcPts val="1000"/>
              </a:spcBef>
              <a:spcAft>
                <a:spcPts val="0"/>
              </a:spcAft>
              <a:buClrTx/>
              <a:buSzTx/>
              <a:buFont typeface="+mj-lt"/>
              <a:buAutoNum type="arabicPeriod"/>
              <a:tabLst/>
              <a:defRPr/>
            </a:pPr>
            <a:endParaRPr lang="en-US" sz="2000">
              <a:solidFill>
                <a:srgbClr val="002060"/>
              </a:solidFill>
              <a:latin typeface="Lucida Sans Unicode"/>
              <a:cs typeface="Lucida Sans Unicode"/>
            </a:endParaRPr>
          </a:p>
          <a:p>
            <a:pPr marL="514350" marR="0" lvl="0" indent="-514350" algn="l" defTabSz="914400" rtl="0" eaLnBrk="1" fontAlgn="auto" latinLnBrk="0" hangingPunct="1">
              <a:lnSpc>
                <a:spcPct val="100000"/>
              </a:lnSpc>
              <a:spcBef>
                <a:spcPts val="1000"/>
              </a:spcBef>
              <a:spcAft>
                <a:spcPts val="0"/>
              </a:spcAft>
              <a:buClrTx/>
              <a:buSzTx/>
              <a:buFont typeface="+mj-lt"/>
              <a:buAutoNum type="arabicPeriod"/>
              <a:tabLst/>
              <a:defRPr/>
            </a:pPr>
            <a:r>
              <a:rPr lang="en-US" sz="2000">
                <a:solidFill>
                  <a:srgbClr val="002060"/>
                </a:solidFill>
                <a:latin typeface="Lucida Sans Unicode"/>
                <a:cs typeface="Lucida Sans Unicode"/>
              </a:rPr>
              <a:t>https://www.iacuc.pitt.edu/compliance/visitor-guidelines</a:t>
            </a:r>
          </a:p>
        </p:txBody>
      </p:sp>
      <p:sp>
        <p:nvSpPr>
          <p:cNvPr id="7" name="Rectangle 2">
            <a:extLst>
              <a:ext uri="{FF2B5EF4-FFF2-40B4-BE49-F238E27FC236}">
                <a16:creationId xmlns:a16="http://schemas.microsoft.com/office/drawing/2014/main" id="{819457E7-C14C-09C0-ADC2-FA288C57B73A}"/>
              </a:ext>
            </a:extLst>
          </p:cNvPr>
          <p:cNvSpPr txBox="1">
            <a:spLocks noChangeArrowheads="1"/>
          </p:cNvSpPr>
          <p:nvPr/>
        </p:nvSpPr>
        <p:spPr>
          <a:xfrm>
            <a:off x="1780697" y="89647"/>
            <a:ext cx="7533632" cy="1143000"/>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a:solidFill>
                  <a:srgbClr val="002060"/>
                </a:solidFill>
                <a:latin typeface="Lucida Sans" panose="020B0602030504020204" pitchFamily="34" charset="0"/>
              </a:rPr>
              <a:t>Hosting Academic Visitors at the University of Pittsburgh</a:t>
            </a:r>
          </a:p>
        </p:txBody>
      </p:sp>
    </p:spTree>
    <p:extLst>
      <p:ext uri="{BB962C8B-B14F-4D97-AF65-F5344CB8AC3E}">
        <p14:creationId xmlns:p14="http://schemas.microsoft.com/office/powerpoint/2010/main" val="25193450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Rectangle 4"/>
          <p:cNvSpPr>
            <a:spLocks noChangeArrowheads="1"/>
          </p:cNvSpPr>
          <p:nvPr/>
        </p:nvSpPr>
        <p:spPr bwMode="auto">
          <a:xfrm>
            <a:off x="890176" y="-15680"/>
            <a:ext cx="10442222" cy="1210588"/>
          </a:xfrm>
          <a:prstGeom prst="rect">
            <a:avLst/>
          </a:prstGeom>
          <a:noFill/>
          <a:ln w="9525">
            <a:noFill/>
            <a:miter lim="800000"/>
            <a:headEnd/>
            <a:tailEnd/>
          </a:ln>
          <a:effectLst/>
        </p:spPr>
        <p:txBody>
          <a:bodyPr wrap="square">
            <a:spAutoFit/>
          </a:bodyPr>
          <a:lstStyle/>
          <a:p>
            <a:pPr algn="ctr">
              <a:lnSpc>
                <a:spcPct val="90000"/>
              </a:lnSpc>
            </a:pPr>
            <a:r>
              <a:rPr lang="en-US" sz="4000" b="1">
                <a:solidFill>
                  <a:schemeClr val="tx2"/>
                </a:solidFill>
                <a:latin typeface="Lucida Sans Unicode"/>
                <a:cs typeface="Lucida Sans Unicode"/>
              </a:rPr>
              <a:t>Personal Protection Equipment (PPE) Requirements in Facilities</a:t>
            </a:r>
          </a:p>
        </p:txBody>
      </p:sp>
      <p:sp>
        <p:nvSpPr>
          <p:cNvPr id="2" name="TextBox 1"/>
          <p:cNvSpPr txBox="1"/>
          <p:nvPr/>
        </p:nvSpPr>
        <p:spPr>
          <a:xfrm>
            <a:off x="7464777" y="2805655"/>
            <a:ext cx="4120445" cy="1430135"/>
          </a:xfrm>
          <a:prstGeom prst="rect">
            <a:avLst/>
          </a:prstGeom>
          <a:noFill/>
        </p:spPr>
        <p:txBody>
          <a:bodyPr wrap="square" rtlCol="0">
            <a:spAutoFit/>
          </a:bodyPr>
          <a:lstStyle/>
          <a:p>
            <a:pPr algn="ctr">
              <a:lnSpc>
                <a:spcPct val="90000"/>
              </a:lnSpc>
            </a:pPr>
            <a:r>
              <a:rPr lang="en-US" sz="3200" i="1">
                <a:latin typeface="Lucida Sans Unicode"/>
                <a:ea typeface="Tahoma" panose="020B0604030504040204" pitchFamily="34" charset="0"/>
                <a:cs typeface="Lucida Sans Unicode"/>
              </a:rPr>
              <a:t>Follow the signs &amp; properly wear required PPE!!</a:t>
            </a:r>
          </a:p>
        </p:txBody>
      </p:sp>
      <p:pic>
        <p:nvPicPr>
          <p:cNvPr id="4" name="Picture 3">
            <a:extLst>
              <a:ext uri="{FF2B5EF4-FFF2-40B4-BE49-F238E27FC236}">
                <a16:creationId xmlns:a16="http://schemas.microsoft.com/office/drawing/2014/main" id="{D21B5F35-5BA6-448F-B6F2-9774A828C86B}"/>
              </a:ext>
            </a:extLst>
          </p:cNvPr>
          <p:cNvPicPr>
            <a:picLocks noChangeAspect="1"/>
          </p:cNvPicPr>
          <p:nvPr/>
        </p:nvPicPr>
        <p:blipFill>
          <a:blip r:embed="rId3"/>
          <a:stretch>
            <a:fillRect/>
          </a:stretch>
        </p:blipFill>
        <p:spPr>
          <a:xfrm>
            <a:off x="890176" y="1476988"/>
            <a:ext cx="5718544" cy="4285859"/>
          </a:xfrm>
          <a:prstGeom prst="rect">
            <a:avLst/>
          </a:prstGeom>
        </p:spPr>
      </p:pic>
      <p:sp>
        <p:nvSpPr>
          <p:cNvPr id="5" name="TextBox 4">
            <a:extLst>
              <a:ext uri="{FF2B5EF4-FFF2-40B4-BE49-F238E27FC236}">
                <a16:creationId xmlns:a16="http://schemas.microsoft.com/office/drawing/2014/main" id="{7C7BFC31-BC1C-451A-9332-C99CA583BE9C}"/>
              </a:ext>
            </a:extLst>
          </p:cNvPr>
          <p:cNvSpPr txBox="1"/>
          <p:nvPr/>
        </p:nvSpPr>
        <p:spPr>
          <a:xfrm>
            <a:off x="4421275" y="4672484"/>
            <a:ext cx="1245995" cy="646331"/>
          </a:xfrm>
          <a:prstGeom prst="rect">
            <a:avLst/>
          </a:prstGeom>
          <a:noFill/>
        </p:spPr>
        <p:txBody>
          <a:bodyPr wrap="square" rtlCol="0">
            <a:spAutoFit/>
          </a:bodyPr>
          <a:lstStyle/>
          <a:p>
            <a:r>
              <a:rPr lang="en-US"/>
              <a:t>Surgical mask</a:t>
            </a:r>
          </a:p>
        </p:txBody>
      </p:sp>
      <p:cxnSp>
        <p:nvCxnSpPr>
          <p:cNvPr id="7" name="Straight Arrow Connector 6">
            <a:extLst>
              <a:ext uri="{FF2B5EF4-FFF2-40B4-BE49-F238E27FC236}">
                <a16:creationId xmlns:a16="http://schemas.microsoft.com/office/drawing/2014/main" id="{52607ADC-6BCE-497D-9895-0A9336903529}"/>
              </a:ext>
            </a:extLst>
          </p:cNvPr>
          <p:cNvCxnSpPr/>
          <p:nvPr/>
        </p:nvCxnSpPr>
        <p:spPr>
          <a:xfrm flipH="1" flipV="1">
            <a:off x="4139921" y="4672484"/>
            <a:ext cx="281354" cy="130628"/>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9783460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487" y="776112"/>
            <a:ext cx="3034407" cy="201917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4605" y="3153482"/>
            <a:ext cx="1955728" cy="298979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14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6222" y="3640666"/>
            <a:ext cx="4276725" cy="26193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15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78798" y="461814"/>
            <a:ext cx="2565313" cy="358410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170"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14077" r="10581"/>
          <a:stretch/>
        </p:blipFill>
        <p:spPr bwMode="auto">
          <a:xfrm>
            <a:off x="4584065" y="336437"/>
            <a:ext cx="3017520" cy="280339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37633070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597572" y="721276"/>
            <a:ext cx="3594428" cy="3035295"/>
          </a:xfrm>
          <a:prstGeom prst="rect">
            <a:avLst/>
          </a:prstGeom>
        </p:spPr>
      </p:pic>
      <p:sp>
        <p:nvSpPr>
          <p:cNvPr id="49155" name="Rectangle 3"/>
          <p:cNvSpPr>
            <a:spLocks noGrp="1" noChangeArrowheads="1"/>
          </p:cNvSpPr>
          <p:nvPr>
            <p:ph idx="1"/>
          </p:nvPr>
        </p:nvSpPr>
        <p:spPr>
          <a:xfrm>
            <a:off x="0" y="47040"/>
            <a:ext cx="8842679" cy="6248400"/>
          </a:xfrm>
        </p:spPr>
        <p:txBody>
          <a:bodyPr>
            <a:normAutofit lnSpcReduction="10000"/>
          </a:bodyPr>
          <a:lstStyle/>
          <a:p>
            <a:pPr marL="1144588" indent="-800100" algn="ctr">
              <a:lnSpc>
                <a:spcPct val="90000"/>
              </a:lnSpc>
              <a:spcAft>
                <a:spcPts val="600"/>
              </a:spcAft>
              <a:buFont typeface="Wingdings" pitchFamily="2" charset="2"/>
              <a:buNone/>
            </a:pPr>
            <a:r>
              <a:rPr lang="en-US" sz="4300" b="1">
                <a:solidFill>
                  <a:schemeClr val="tx2"/>
                </a:solidFill>
              </a:rPr>
              <a:t>Animal Housing</a:t>
            </a:r>
            <a:endParaRPr lang="en-US" b="1">
              <a:solidFill>
                <a:schemeClr val="tx2"/>
              </a:solidFill>
            </a:endParaRPr>
          </a:p>
          <a:p>
            <a:pPr marL="690563" indent="-282575">
              <a:lnSpc>
                <a:spcPct val="90000"/>
              </a:lnSpc>
            </a:pPr>
            <a:r>
              <a:rPr lang="en-US"/>
              <a:t>Minimum cage space requirements are listed in </a:t>
            </a:r>
            <a:r>
              <a:rPr lang="en-US" i="1"/>
              <a:t>the Guide</a:t>
            </a:r>
            <a:r>
              <a:rPr lang="en-US"/>
              <a:t>, the Animal Welfare Act &amp; Regulations, and summarized in DLAR POL 112 (Minimum Space Requirements of Primary Enclosures) posted on the DLAR website.</a:t>
            </a:r>
            <a:endParaRPr lang="en-US" sz="1200"/>
          </a:p>
          <a:p>
            <a:pPr marL="690563" indent="-282575">
              <a:lnSpc>
                <a:spcPct val="90000"/>
              </a:lnSpc>
            </a:pPr>
            <a:r>
              <a:rPr lang="en-US"/>
              <a:t>Overcrowded mouse cages primarily result from </a:t>
            </a:r>
          </a:p>
          <a:p>
            <a:pPr marL="1254125" lvl="1" indent="-173038">
              <a:lnSpc>
                <a:spcPct val="90000"/>
              </a:lnSpc>
            </a:pPr>
            <a:r>
              <a:rPr lang="en-US"/>
              <a:t>Overdue weaning (&gt; 28 days)</a:t>
            </a:r>
          </a:p>
          <a:p>
            <a:pPr marL="1254125" lvl="1" indent="-173038">
              <a:lnSpc>
                <a:spcPct val="90000"/>
              </a:lnSpc>
            </a:pPr>
            <a:r>
              <a:rPr lang="en-US"/>
              <a:t>Multiple litters in the same cage</a:t>
            </a:r>
          </a:p>
          <a:p>
            <a:pPr marL="690563" indent="-282575">
              <a:lnSpc>
                <a:spcPct val="90000"/>
              </a:lnSpc>
            </a:pPr>
            <a:endParaRPr lang="en-US" sz="1200"/>
          </a:p>
          <a:p>
            <a:pPr marL="690563" indent="-282575">
              <a:lnSpc>
                <a:spcPct val="90000"/>
              </a:lnSpc>
            </a:pPr>
            <a:r>
              <a:rPr lang="en-US"/>
              <a:t>Managing rodent breeding colony cage density is the PI’s responsibility and must be described in the protocol. </a:t>
            </a:r>
          </a:p>
        </p:txBody>
      </p:sp>
    </p:spTree>
    <p:extLst>
      <p:ext uri="{BB962C8B-B14F-4D97-AF65-F5344CB8AC3E}">
        <p14:creationId xmlns:p14="http://schemas.microsoft.com/office/powerpoint/2010/main" val="42701967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idx="1"/>
          </p:nvPr>
        </p:nvSpPr>
        <p:spPr>
          <a:xfrm>
            <a:off x="413103" y="197555"/>
            <a:ext cx="11613444" cy="6248400"/>
          </a:xfrm>
        </p:spPr>
        <p:txBody>
          <a:bodyPr/>
          <a:lstStyle/>
          <a:p>
            <a:pPr algn="ctr">
              <a:lnSpc>
                <a:spcPct val="90000"/>
              </a:lnSpc>
              <a:buFont typeface="Wingdings" pitchFamily="2" charset="2"/>
              <a:buNone/>
            </a:pPr>
            <a:r>
              <a:rPr lang="en-US" sz="4000" b="1"/>
              <a:t>Animal Housing</a:t>
            </a:r>
          </a:p>
          <a:p>
            <a:pPr algn="ctr">
              <a:lnSpc>
                <a:spcPct val="90000"/>
              </a:lnSpc>
              <a:buFont typeface="Wingdings" pitchFamily="2" charset="2"/>
              <a:buNone/>
            </a:pPr>
            <a:endParaRPr lang="en-US" sz="1200" b="1">
              <a:solidFill>
                <a:schemeClr val="tx2"/>
              </a:solidFill>
            </a:endParaRPr>
          </a:p>
          <a:p>
            <a:pPr marL="3486150" indent="-282575"/>
            <a:r>
              <a:rPr lang="en-US"/>
              <a:t>A CAMS generated cage card with the bar code must be on every cage</a:t>
            </a:r>
          </a:p>
          <a:p>
            <a:pPr marL="0" indent="0">
              <a:buNone/>
            </a:pPr>
            <a:endParaRPr lang="en-US"/>
          </a:p>
          <a:p>
            <a:r>
              <a:rPr lang="en-US"/>
              <a:t>CAMS card must have EH&amp;S biohazard and/or                chemical hazard sticker visible.</a:t>
            </a:r>
          </a:p>
          <a:p>
            <a:endParaRPr lang="en-US"/>
          </a:p>
          <a:p>
            <a:r>
              <a:rPr lang="en-US"/>
              <a:t>Animals cannot be housed outside of the designated animal facility unless approved by the IACUC.</a:t>
            </a:r>
          </a:p>
          <a:p>
            <a:pPr lvl="1">
              <a:lnSpc>
                <a:spcPct val="90000"/>
              </a:lnSpc>
              <a:buFont typeface="Wingdings" pitchFamily="2" charset="2"/>
              <a:buNone/>
            </a:pPr>
            <a:endParaRPr lang="en-US" b="1">
              <a:solidFill>
                <a:schemeClr val="tx2"/>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89148" y="2328334"/>
            <a:ext cx="2451297" cy="17441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 name="Picture 1"/>
          <p:cNvPicPr>
            <a:picLocks noChangeAspect="1"/>
          </p:cNvPicPr>
          <p:nvPr/>
        </p:nvPicPr>
        <p:blipFill>
          <a:blip r:embed="rId4"/>
          <a:stretch>
            <a:fillRect/>
          </a:stretch>
        </p:blipFill>
        <p:spPr>
          <a:xfrm>
            <a:off x="202260" y="197555"/>
            <a:ext cx="3142073" cy="2356555"/>
          </a:xfrm>
          <a:prstGeom prst="rect">
            <a:avLst/>
          </a:prstGeom>
        </p:spPr>
      </p:pic>
    </p:spTree>
    <p:extLst>
      <p:ext uri="{BB962C8B-B14F-4D97-AF65-F5344CB8AC3E}">
        <p14:creationId xmlns:p14="http://schemas.microsoft.com/office/powerpoint/2010/main" val="2378007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idx="1"/>
          </p:nvPr>
        </p:nvSpPr>
        <p:spPr>
          <a:xfrm>
            <a:off x="1939925" y="112889"/>
            <a:ext cx="8305800" cy="818445"/>
          </a:xfrm>
        </p:spPr>
        <p:txBody>
          <a:bodyPr/>
          <a:lstStyle/>
          <a:p>
            <a:pPr algn="ctr">
              <a:lnSpc>
                <a:spcPct val="90000"/>
              </a:lnSpc>
              <a:buFont typeface="Wingdings" pitchFamily="2" charset="2"/>
              <a:buNone/>
            </a:pPr>
            <a:r>
              <a:rPr lang="en-US" sz="4000" b="1"/>
              <a:t>CAMS Cage Cards</a:t>
            </a:r>
          </a:p>
          <a:p>
            <a:pPr algn="ctr">
              <a:lnSpc>
                <a:spcPct val="90000"/>
              </a:lnSpc>
              <a:buFont typeface="Wingdings" pitchFamily="2" charset="2"/>
              <a:buNone/>
            </a:pPr>
            <a:endParaRPr lang="en-US" sz="4400" b="1">
              <a:solidFill>
                <a:schemeClr val="tx2"/>
              </a:solidFill>
            </a:endParaRPr>
          </a:p>
        </p:txBody>
      </p:sp>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2740" t="18879" r="2887" b="5613"/>
          <a:stretch/>
        </p:blipFill>
        <p:spPr bwMode="auto">
          <a:xfrm>
            <a:off x="6550694" y="1693333"/>
            <a:ext cx="5079999" cy="3951111"/>
          </a:xfrm>
          <a:prstGeom prst="rect">
            <a:avLst/>
          </a:prstGeom>
          <a:solidFill>
            <a:schemeClr val="bg1"/>
          </a:solidFill>
          <a:ln>
            <a:noFill/>
          </a:ln>
          <a:effectLst/>
        </p:spPr>
      </p:pic>
      <p:sp>
        <p:nvSpPr>
          <p:cNvPr id="2" name="TextBox 1"/>
          <p:cNvSpPr txBox="1"/>
          <p:nvPr/>
        </p:nvSpPr>
        <p:spPr>
          <a:xfrm>
            <a:off x="321425" y="1058333"/>
            <a:ext cx="2497348" cy="461665"/>
          </a:xfrm>
          <a:prstGeom prst="rect">
            <a:avLst/>
          </a:prstGeom>
          <a:noFill/>
        </p:spPr>
        <p:txBody>
          <a:bodyPr wrap="none" rtlCol="0">
            <a:spAutoFit/>
          </a:bodyPr>
          <a:lstStyle/>
          <a:p>
            <a:r>
              <a:rPr lang="en-US" sz="2400">
                <a:latin typeface="Lucida Sans"/>
                <a:cs typeface="Lucida Sans"/>
              </a:rPr>
              <a:t>Receiving Card:</a:t>
            </a:r>
          </a:p>
        </p:txBody>
      </p:sp>
      <p:sp>
        <p:nvSpPr>
          <p:cNvPr id="6" name="TextBox 5"/>
          <p:cNvSpPr txBox="1"/>
          <p:nvPr/>
        </p:nvSpPr>
        <p:spPr>
          <a:xfrm>
            <a:off x="6533761" y="1058333"/>
            <a:ext cx="4085524" cy="461665"/>
          </a:xfrm>
          <a:prstGeom prst="rect">
            <a:avLst/>
          </a:prstGeom>
          <a:noFill/>
        </p:spPr>
        <p:txBody>
          <a:bodyPr wrap="none" rtlCol="0">
            <a:spAutoFit/>
          </a:bodyPr>
          <a:lstStyle/>
          <a:p>
            <a:r>
              <a:rPr lang="en-US" sz="2400">
                <a:latin typeface="Lucida Sans"/>
                <a:cs typeface="Lucida Sans"/>
              </a:rPr>
              <a:t>Separating/Weaning Card:</a:t>
            </a:r>
          </a:p>
        </p:txBody>
      </p:sp>
      <p:pic>
        <p:nvPicPr>
          <p:cNvPr id="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820" t="4099" r="3894" b="8274"/>
          <a:stretch/>
        </p:blipFill>
        <p:spPr bwMode="auto">
          <a:xfrm>
            <a:off x="404338" y="1594555"/>
            <a:ext cx="5520786" cy="409663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22419928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idx="1"/>
          </p:nvPr>
        </p:nvSpPr>
        <p:spPr>
          <a:xfrm>
            <a:off x="225778" y="147637"/>
            <a:ext cx="11655778" cy="6248400"/>
          </a:xfrm>
        </p:spPr>
        <p:txBody>
          <a:bodyPr>
            <a:normAutofit/>
          </a:bodyPr>
          <a:lstStyle/>
          <a:p>
            <a:pPr algn="ctr">
              <a:lnSpc>
                <a:spcPct val="90000"/>
              </a:lnSpc>
              <a:buFont typeface="Wingdings" pitchFamily="2" charset="2"/>
              <a:buNone/>
            </a:pPr>
            <a:r>
              <a:rPr lang="en-US" sz="4000" b="1"/>
              <a:t>Social Housing</a:t>
            </a:r>
          </a:p>
          <a:p>
            <a:pPr algn="ctr">
              <a:lnSpc>
                <a:spcPct val="90000"/>
              </a:lnSpc>
              <a:buFont typeface="Wingdings" pitchFamily="2" charset="2"/>
              <a:buNone/>
            </a:pPr>
            <a:endParaRPr lang="en-US" sz="1200" b="1">
              <a:solidFill>
                <a:schemeClr val="tx2"/>
              </a:solidFill>
            </a:endParaRPr>
          </a:p>
          <a:p>
            <a:pPr>
              <a:lnSpc>
                <a:spcPct val="90000"/>
              </a:lnSpc>
            </a:pPr>
            <a:r>
              <a:rPr lang="en-US"/>
              <a:t>Social (pair or group) housing is the default method of housing for social species</a:t>
            </a:r>
          </a:p>
          <a:p>
            <a:pPr>
              <a:lnSpc>
                <a:spcPct val="90000"/>
              </a:lnSpc>
            </a:pPr>
            <a:endParaRPr lang="en-US" sz="1200"/>
          </a:p>
          <a:p>
            <a:pPr marL="228600" lvl="1">
              <a:lnSpc>
                <a:spcPct val="90000"/>
              </a:lnSpc>
              <a:spcBef>
                <a:spcPts val="1000"/>
              </a:spcBef>
            </a:pPr>
            <a:r>
              <a:rPr lang="en-US" sz="2800"/>
              <a:t>Single housing of social species must be done in accordance with the </a:t>
            </a:r>
            <a:r>
              <a:rPr lang="en-US" sz="2800">
                <a:solidFill>
                  <a:schemeClr val="accent1"/>
                </a:solidFill>
                <a:hlinkClick r:id="rId3"/>
              </a:rPr>
              <a:t>IACUC Social Housing Policy </a:t>
            </a:r>
            <a:endParaRPr lang="en-US" sz="2800"/>
          </a:p>
          <a:p>
            <a:pPr marL="228600" lvl="1">
              <a:lnSpc>
                <a:spcPct val="90000"/>
              </a:lnSpc>
              <a:spcBef>
                <a:spcPts val="1000"/>
              </a:spcBef>
            </a:pPr>
            <a:endParaRPr lang="en-US" sz="2800">
              <a:solidFill>
                <a:schemeClr val="accent1"/>
              </a:solidFill>
            </a:endParaRPr>
          </a:p>
          <a:p>
            <a:pPr lvl="1">
              <a:lnSpc>
                <a:spcPct val="90000"/>
              </a:lnSpc>
            </a:pPr>
            <a:r>
              <a:rPr lang="en-US" sz="2800"/>
              <a:t>Scientific basis outlined in the approved protocol</a:t>
            </a:r>
          </a:p>
          <a:p>
            <a:pPr lvl="1">
              <a:lnSpc>
                <a:spcPct val="90000"/>
              </a:lnSpc>
            </a:pPr>
            <a:r>
              <a:rPr lang="en-US" sz="2800"/>
              <a:t>Veterinary exemption for health/welfare concerns</a:t>
            </a:r>
          </a:p>
          <a:p>
            <a:pPr lvl="1">
              <a:lnSpc>
                <a:spcPct val="90000"/>
              </a:lnSpc>
            </a:pPr>
            <a:r>
              <a:rPr lang="en-US" sz="2800"/>
              <a:t>Program wide exemptions (post-op, specific bre</a:t>
            </a:r>
            <a:r>
              <a:rPr lang="en-US" sz="3000"/>
              <a:t>eding colony situations, research attrition, aggression or social incompatibility, male rabbits)</a:t>
            </a:r>
            <a:endParaRPr lang="en-US" sz="2000"/>
          </a:p>
          <a:p>
            <a:pPr lvl="1">
              <a:lnSpc>
                <a:spcPct val="90000"/>
              </a:lnSpc>
              <a:buFont typeface="Wingdings" pitchFamily="2" charset="2"/>
              <a:buNone/>
            </a:pPr>
            <a:endParaRPr lang="en-US" b="1">
              <a:solidFill>
                <a:schemeClr val="tx2"/>
              </a:solidFill>
            </a:endParaRPr>
          </a:p>
        </p:txBody>
      </p:sp>
    </p:spTree>
    <p:extLst>
      <p:ext uri="{BB962C8B-B14F-4D97-AF65-F5344CB8AC3E}">
        <p14:creationId xmlns:p14="http://schemas.microsoft.com/office/powerpoint/2010/main" val="37969136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6782" y="-141111"/>
            <a:ext cx="9212086" cy="1325563"/>
          </a:xfrm>
        </p:spPr>
        <p:txBody>
          <a:bodyPr>
            <a:normAutofit/>
          </a:bodyPr>
          <a:lstStyle/>
          <a:p>
            <a:pPr algn="ctr">
              <a:lnSpc>
                <a:spcPct val="100000"/>
              </a:lnSpc>
            </a:pPr>
            <a:r>
              <a:rPr lang="en-US" sz="4000">
                <a:effectLst/>
              </a:rPr>
              <a:t>Identify Single Housed Animals</a:t>
            </a:r>
          </a:p>
        </p:txBody>
      </p:sp>
      <p:sp>
        <p:nvSpPr>
          <p:cNvPr id="49155" name="Rectangle 3"/>
          <p:cNvSpPr>
            <a:spLocks noGrp="1" noChangeArrowheads="1"/>
          </p:cNvSpPr>
          <p:nvPr>
            <p:ph sz="half" idx="1"/>
          </p:nvPr>
        </p:nvSpPr>
        <p:spPr/>
        <p:txBody>
          <a:bodyPr/>
          <a:lstStyle/>
          <a:p>
            <a:pPr algn="ctr">
              <a:lnSpc>
                <a:spcPct val="90000"/>
              </a:lnSpc>
              <a:buFont typeface="Wingdings" pitchFamily="2" charset="2"/>
              <a:buNone/>
            </a:pPr>
            <a:endParaRPr lang="en-US" sz="4400" b="1">
              <a:solidFill>
                <a:schemeClr val="tx2"/>
              </a:solidFill>
            </a:endParaRPr>
          </a:p>
          <a:p>
            <a:pPr lvl="1">
              <a:lnSpc>
                <a:spcPct val="90000"/>
              </a:lnSpc>
              <a:buFont typeface="Wingdings" pitchFamily="2" charset="2"/>
              <a:buNone/>
            </a:pPr>
            <a:endParaRPr lang="en-US" b="1">
              <a:solidFill>
                <a:schemeClr val="tx2"/>
              </a:solidFill>
            </a:endParaRPr>
          </a:p>
        </p:txBody>
      </p:sp>
      <p:sp>
        <p:nvSpPr>
          <p:cNvPr id="3" name="Content Placeholder 2"/>
          <p:cNvSpPr>
            <a:spLocks noGrp="1"/>
          </p:cNvSpPr>
          <p:nvPr>
            <p:ph sz="half" idx="2"/>
          </p:nvPr>
        </p:nvSpPr>
        <p:spPr>
          <a:xfrm>
            <a:off x="5277556" y="1684513"/>
            <a:ext cx="6815666" cy="3339042"/>
          </a:xfrm>
        </p:spPr>
        <p:txBody>
          <a:bodyPr/>
          <a:lstStyle/>
          <a:p>
            <a:r>
              <a:rPr lang="en-US"/>
              <a:t>Rationale for single housing must be provided at the cage level</a:t>
            </a:r>
          </a:p>
          <a:p>
            <a:endParaRPr lang="en-US"/>
          </a:p>
          <a:p>
            <a:r>
              <a:rPr lang="en-US"/>
              <a:t>Appropriate colored “dot” sticker should be placed on the CAMS card</a:t>
            </a:r>
          </a:p>
        </p:txBody>
      </p:sp>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6760" y="1059433"/>
            <a:ext cx="4145683" cy="53461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341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6432494-E7B8-43E5-979B-7211A2CEC756}"/>
              </a:ext>
            </a:extLst>
          </p:cNvPr>
          <p:cNvSpPr>
            <a:spLocks noGrp="1"/>
          </p:cNvSpPr>
          <p:nvPr>
            <p:ph type="ctrTitle"/>
          </p:nvPr>
        </p:nvSpPr>
        <p:spPr/>
        <p:txBody>
          <a:bodyPr/>
          <a:lstStyle/>
          <a:p>
            <a:r>
              <a:rPr lang="en-US"/>
              <a:t>Expectations for Maintaining Safety</a:t>
            </a:r>
          </a:p>
        </p:txBody>
      </p:sp>
    </p:spTree>
    <p:extLst>
      <p:ext uri="{BB962C8B-B14F-4D97-AF65-F5344CB8AC3E}">
        <p14:creationId xmlns:p14="http://schemas.microsoft.com/office/powerpoint/2010/main" val="5334757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5025" y="-225778"/>
            <a:ext cx="10515600" cy="1325563"/>
          </a:xfrm>
        </p:spPr>
        <p:txBody>
          <a:bodyPr>
            <a:normAutofit/>
          </a:bodyPr>
          <a:lstStyle/>
          <a:p>
            <a:pPr algn="ctr">
              <a:lnSpc>
                <a:spcPct val="100000"/>
              </a:lnSpc>
            </a:pPr>
            <a:r>
              <a:rPr lang="en-US" sz="4000">
                <a:effectLst/>
              </a:rPr>
              <a:t>Sharps Safety</a:t>
            </a:r>
          </a:p>
        </p:txBody>
      </p:sp>
      <p:sp>
        <p:nvSpPr>
          <p:cNvPr id="3" name="Content Placeholder 2"/>
          <p:cNvSpPr>
            <a:spLocks noGrp="1"/>
          </p:cNvSpPr>
          <p:nvPr>
            <p:ph idx="1"/>
          </p:nvPr>
        </p:nvSpPr>
        <p:spPr>
          <a:xfrm>
            <a:off x="942269" y="1078090"/>
            <a:ext cx="10301111" cy="4419599"/>
          </a:xfrm>
        </p:spPr>
        <p:txBody>
          <a:bodyPr/>
          <a:lstStyle/>
          <a:p>
            <a:pPr marL="804863" indent="-804863">
              <a:buNone/>
            </a:pPr>
            <a:r>
              <a:rPr lang="en-US"/>
              <a:t>Sharps injuries are a significant injury and health hazard for researchers and animal care workers</a:t>
            </a:r>
          </a:p>
          <a:p>
            <a:pPr marL="4121150" indent="-354013">
              <a:buNone/>
            </a:pPr>
            <a:r>
              <a:rPr lang="en-US"/>
              <a:t>		</a:t>
            </a:r>
          </a:p>
          <a:p>
            <a:pPr marL="4121150" indent="-354013">
              <a:buNone/>
            </a:pPr>
            <a:r>
              <a:rPr lang="en-US"/>
              <a:t>		Sharps include:</a:t>
            </a:r>
          </a:p>
          <a:p>
            <a:pPr marL="4797425" indent="0">
              <a:buNone/>
            </a:pPr>
            <a:r>
              <a:rPr lang="en-US"/>
              <a:t>Needles, scalpel blades, lancets, razor blades, and broken glass</a:t>
            </a:r>
          </a:p>
          <a:p>
            <a:pPr marL="0" indent="0">
              <a:buNone/>
            </a:pPr>
            <a:endParaRPr lang="en-US"/>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700" y="2390422"/>
            <a:ext cx="4314192" cy="352213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7173701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rot="1600361">
            <a:off x="847217" y="389047"/>
            <a:ext cx="2062367" cy="2653566"/>
          </a:xfrm>
          <a:prstGeom prst="rect">
            <a:avLst/>
          </a:prstGeom>
        </p:spPr>
      </p:pic>
      <p:sp>
        <p:nvSpPr>
          <p:cNvPr id="81927" name="Rectangle 7"/>
          <p:cNvSpPr>
            <a:spLocks noGrp="1" noChangeArrowheads="1"/>
          </p:cNvSpPr>
          <p:nvPr>
            <p:ph type="title"/>
          </p:nvPr>
        </p:nvSpPr>
        <p:spPr>
          <a:xfrm>
            <a:off x="3214159" y="253999"/>
            <a:ext cx="3739444" cy="1325563"/>
          </a:xfrm>
        </p:spPr>
        <p:txBody>
          <a:bodyPr>
            <a:normAutofit/>
          </a:bodyPr>
          <a:lstStyle/>
          <a:p>
            <a:pPr>
              <a:lnSpc>
                <a:spcPct val="100000"/>
              </a:lnSpc>
            </a:pPr>
            <a:r>
              <a:rPr lang="en-US" sz="4000">
                <a:effectLst/>
              </a:rPr>
              <a:t>Sharps Safety</a:t>
            </a:r>
          </a:p>
        </p:txBody>
      </p:sp>
      <p:pic>
        <p:nvPicPr>
          <p:cNvPr id="3074"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123" r="17002"/>
          <a:stretch/>
        </p:blipFill>
        <p:spPr bwMode="auto">
          <a:xfrm>
            <a:off x="7874000" y="127000"/>
            <a:ext cx="4162778" cy="381000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Content Placeholder 1"/>
          <p:cNvSpPr>
            <a:spLocks noGrp="1"/>
          </p:cNvSpPr>
          <p:nvPr>
            <p:ph sz="half" idx="1"/>
          </p:nvPr>
        </p:nvSpPr>
        <p:spPr>
          <a:xfrm>
            <a:off x="245533" y="2728736"/>
            <a:ext cx="7600245" cy="4351338"/>
          </a:xfrm>
        </p:spPr>
        <p:txBody>
          <a:bodyPr/>
          <a:lstStyle/>
          <a:p>
            <a:pPr marL="0" indent="0">
              <a:buNone/>
            </a:pPr>
            <a:r>
              <a:rPr lang="en-US"/>
              <a:t>Reducing the hazard from sharps requires the use of:</a:t>
            </a:r>
          </a:p>
          <a:p>
            <a:r>
              <a:rPr lang="en-US"/>
              <a:t>Engineering controls</a:t>
            </a:r>
          </a:p>
          <a:p>
            <a:pPr lvl="1"/>
            <a:r>
              <a:rPr lang="en-US"/>
              <a:t>Equipment designed to reduce risk</a:t>
            </a:r>
          </a:p>
          <a:p>
            <a:r>
              <a:rPr lang="en-US"/>
              <a:t>Work practice controls</a:t>
            </a:r>
          </a:p>
          <a:p>
            <a:pPr lvl="1"/>
            <a:r>
              <a:rPr lang="en-US"/>
              <a:t>Handling practices that reduce the risks of exposure</a:t>
            </a:r>
          </a:p>
        </p:txBody>
      </p:sp>
    </p:spTree>
    <p:extLst>
      <p:ext uri="{BB962C8B-B14F-4D97-AF65-F5344CB8AC3E}">
        <p14:creationId xmlns:p14="http://schemas.microsoft.com/office/powerpoint/2010/main" val="19684104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5025" y="-127000"/>
            <a:ext cx="10515600" cy="1325563"/>
          </a:xfrm>
        </p:spPr>
        <p:txBody>
          <a:bodyPr>
            <a:normAutofit/>
          </a:bodyPr>
          <a:lstStyle/>
          <a:p>
            <a:pPr algn="ctr">
              <a:lnSpc>
                <a:spcPct val="100000"/>
              </a:lnSpc>
            </a:pPr>
            <a:r>
              <a:rPr lang="en-US" sz="4000">
                <a:effectLst/>
              </a:rPr>
              <a:t>Making Sharps Use Safer</a:t>
            </a:r>
          </a:p>
        </p:txBody>
      </p:sp>
      <p:sp>
        <p:nvSpPr>
          <p:cNvPr id="3" name="Content Placeholder 2"/>
          <p:cNvSpPr>
            <a:spLocks noGrp="1"/>
          </p:cNvSpPr>
          <p:nvPr>
            <p:ph sz="half" idx="1"/>
          </p:nvPr>
        </p:nvSpPr>
        <p:spPr>
          <a:xfrm>
            <a:off x="301977" y="1205091"/>
            <a:ext cx="7247468" cy="4989688"/>
          </a:xfrm>
        </p:spPr>
        <p:txBody>
          <a:bodyPr>
            <a:normAutofit/>
          </a:bodyPr>
          <a:lstStyle/>
          <a:p>
            <a:pPr marL="0" indent="0">
              <a:buNone/>
            </a:pPr>
            <a:r>
              <a:rPr lang="en-US"/>
              <a:t>Engineering Controls</a:t>
            </a:r>
          </a:p>
          <a:p>
            <a:r>
              <a:rPr lang="en-US"/>
              <a:t>Puncture Resistant Sharps Containers</a:t>
            </a:r>
          </a:p>
          <a:p>
            <a:pPr lvl="1"/>
            <a:r>
              <a:rPr lang="en-US"/>
              <a:t>Required for sharps disposal</a:t>
            </a:r>
          </a:p>
          <a:p>
            <a:pPr lvl="1"/>
            <a:r>
              <a:rPr lang="en-US"/>
              <a:t>Available in immediate workspace</a:t>
            </a:r>
          </a:p>
          <a:p>
            <a:pPr lvl="1"/>
            <a:r>
              <a:rPr lang="en-US"/>
              <a:t>Do not recap needles for disposal</a:t>
            </a:r>
          </a:p>
          <a:p>
            <a:pPr lvl="1"/>
            <a:r>
              <a:rPr lang="en-US"/>
              <a:t>Syringes should be empty for disposal</a:t>
            </a:r>
          </a:p>
          <a:p>
            <a:pPr lvl="1"/>
            <a:r>
              <a:rPr lang="en-US"/>
              <a:t>Use of some chemicals may require a dedicated sharps container labeled for the chemical hazard.</a:t>
            </a:r>
          </a:p>
          <a:p>
            <a:pPr lvl="1"/>
            <a:r>
              <a:rPr lang="en-US"/>
              <a:t>Do not over fill </a:t>
            </a:r>
            <a:r>
              <a:rPr lang="mr-IN"/>
              <a:t>–</a:t>
            </a:r>
            <a:r>
              <a:rPr lang="en-US"/>
              <a:t> 2/3 full only!</a:t>
            </a:r>
          </a:p>
        </p:txBody>
      </p:sp>
      <p:pic>
        <p:nvPicPr>
          <p:cNvPr id="2050" name="Picture 2"/>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7848599" y="1245299"/>
            <a:ext cx="3849511" cy="35313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48278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73754" y="917575"/>
            <a:ext cx="5819071" cy="4351338"/>
          </a:xfrm>
        </p:spPr>
        <p:txBody>
          <a:bodyPr/>
          <a:lstStyle/>
          <a:p>
            <a:r>
              <a:rPr lang="en-US"/>
              <a:t>Engineering Controls - control the hazard by reducing/removing it</a:t>
            </a:r>
          </a:p>
          <a:p>
            <a:pPr lvl="1"/>
            <a:r>
              <a:rPr lang="en-US"/>
              <a:t>Self sheathing needles</a:t>
            </a:r>
          </a:p>
          <a:p>
            <a:pPr lvl="1"/>
            <a:r>
              <a:rPr lang="en-US"/>
              <a:t>Mechanical recapping devices</a:t>
            </a:r>
          </a:p>
          <a:p>
            <a:pPr lvl="1"/>
            <a:r>
              <a:rPr lang="en-US"/>
              <a:t>Shields</a:t>
            </a:r>
          </a:p>
        </p:txBody>
      </p:sp>
      <p:pic>
        <p:nvPicPr>
          <p:cNvPr id="1029" name="Picture 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264" t="10077" r="20847" b="24625"/>
          <a:stretch/>
        </p:blipFill>
        <p:spPr bwMode="auto">
          <a:xfrm>
            <a:off x="2845755" y="3752497"/>
            <a:ext cx="2017889" cy="26551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Title 1"/>
          <p:cNvSpPr>
            <a:spLocks noGrp="1"/>
          </p:cNvSpPr>
          <p:nvPr>
            <p:ph type="title"/>
          </p:nvPr>
        </p:nvSpPr>
        <p:spPr>
          <a:xfrm>
            <a:off x="127001" y="-211666"/>
            <a:ext cx="10515600" cy="1325563"/>
          </a:xfrm>
        </p:spPr>
        <p:txBody>
          <a:bodyPr>
            <a:normAutofit/>
          </a:bodyPr>
          <a:lstStyle/>
          <a:p>
            <a:pPr>
              <a:lnSpc>
                <a:spcPct val="100000"/>
              </a:lnSpc>
            </a:pPr>
            <a:r>
              <a:rPr lang="en-US" sz="4000">
                <a:effectLst/>
              </a:rPr>
              <a:t>Making Sharps Use Safer</a:t>
            </a:r>
          </a:p>
        </p:txBody>
      </p:sp>
      <p:pic>
        <p:nvPicPr>
          <p:cNvPr id="5" name="Picture 4"/>
          <p:cNvPicPr>
            <a:picLocks noChangeAspect="1"/>
          </p:cNvPicPr>
          <p:nvPr/>
        </p:nvPicPr>
        <p:blipFill rotWithShape="1">
          <a:blip r:embed="rId4"/>
          <a:srcRect l="5371" t="23529" r="7161" b="13043"/>
          <a:stretch/>
        </p:blipFill>
        <p:spPr>
          <a:xfrm>
            <a:off x="7069665" y="564445"/>
            <a:ext cx="4826001" cy="2624666"/>
          </a:xfrm>
          <a:prstGeom prst="rect">
            <a:avLst/>
          </a:prstGeom>
        </p:spPr>
      </p:pic>
      <p:sp>
        <p:nvSpPr>
          <p:cNvPr id="6" name="TextBox 5"/>
          <p:cNvSpPr txBox="1"/>
          <p:nvPr/>
        </p:nvSpPr>
        <p:spPr>
          <a:xfrm>
            <a:off x="7794192" y="112890"/>
            <a:ext cx="3376946" cy="461665"/>
          </a:xfrm>
          <a:prstGeom prst="rect">
            <a:avLst/>
          </a:prstGeom>
          <a:noFill/>
        </p:spPr>
        <p:txBody>
          <a:bodyPr wrap="none" rtlCol="0">
            <a:spAutoFit/>
          </a:bodyPr>
          <a:lstStyle/>
          <a:p>
            <a:pPr algn="ctr"/>
            <a:r>
              <a:rPr lang="en-US" sz="2400">
                <a:latin typeface="Lucida Sans"/>
                <a:cs typeface="Lucida Sans"/>
              </a:rPr>
              <a:t>Self-sheathing needle</a:t>
            </a:r>
          </a:p>
        </p:txBody>
      </p:sp>
      <p:pic>
        <p:nvPicPr>
          <p:cNvPr id="1027"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0876"/>
          <a:stretch/>
        </p:blipFill>
        <p:spPr bwMode="auto">
          <a:xfrm>
            <a:off x="6410730" y="3450137"/>
            <a:ext cx="4578475" cy="19685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TextBox 12"/>
          <p:cNvSpPr txBox="1"/>
          <p:nvPr/>
        </p:nvSpPr>
        <p:spPr>
          <a:xfrm>
            <a:off x="7596766" y="5391568"/>
            <a:ext cx="2206403" cy="461665"/>
          </a:xfrm>
          <a:prstGeom prst="rect">
            <a:avLst/>
          </a:prstGeom>
          <a:noFill/>
        </p:spPr>
        <p:txBody>
          <a:bodyPr wrap="none" rtlCol="0">
            <a:spAutoFit/>
          </a:bodyPr>
          <a:lstStyle/>
          <a:p>
            <a:pPr algn="ctr"/>
            <a:r>
              <a:rPr lang="en-US" sz="2400">
                <a:latin typeface="Lucida Sans"/>
                <a:cs typeface="Lucida Sans"/>
              </a:rPr>
              <a:t>Needle Shield</a:t>
            </a:r>
          </a:p>
        </p:txBody>
      </p:sp>
      <p:sp>
        <p:nvSpPr>
          <p:cNvPr id="14" name="TextBox 13"/>
          <p:cNvSpPr txBox="1"/>
          <p:nvPr/>
        </p:nvSpPr>
        <p:spPr>
          <a:xfrm>
            <a:off x="405943" y="4398376"/>
            <a:ext cx="2732997" cy="1428083"/>
          </a:xfrm>
          <a:prstGeom prst="rect">
            <a:avLst/>
          </a:prstGeom>
          <a:noFill/>
        </p:spPr>
        <p:txBody>
          <a:bodyPr wrap="square" rtlCol="0">
            <a:spAutoFit/>
          </a:bodyPr>
          <a:lstStyle/>
          <a:p>
            <a:pPr algn="ctr">
              <a:lnSpc>
                <a:spcPct val="90000"/>
              </a:lnSpc>
            </a:pPr>
            <a:r>
              <a:rPr lang="en-US" sz="2400">
                <a:latin typeface="Lucida Sans"/>
                <a:cs typeface="Lucida Sans"/>
              </a:rPr>
              <a:t>Mechanical Needle Recapping Device</a:t>
            </a:r>
          </a:p>
        </p:txBody>
      </p:sp>
    </p:spTree>
    <p:extLst>
      <p:ext uri="{BB962C8B-B14F-4D97-AF65-F5344CB8AC3E}">
        <p14:creationId xmlns:p14="http://schemas.microsoft.com/office/powerpoint/2010/main" val="41572637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5778" y="1295401"/>
            <a:ext cx="6860822" cy="4530725"/>
          </a:xfrm>
        </p:spPr>
        <p:txBody>
          <a:bodyPr>
            <a:normAutofit/>
          </a:bodyPr>
          <a:lstStyle/>
          <a:p>
            <a:pPr marL="0" indent="0">
              <a:buNone/>
            </a:pPr>
            <a:r>
              <a:rPr lang="en-US" sz="3000"/>
              <a:t>Work Practices</a:t>
            </a:r>
          </a:p>
          <a:p>
            <a:pPr lvl="1"/>
            <a:r>
              <a:rPr lang="en-US"/>
              <a:t>Eliminate the use of sharps and glass whenever possible</a:t>
            </a:r>
          </a:p>
          <a:p>
            <a:pPr lvl="1"/>
            <a:r>
              <a:rPr lang="en-US"/>
              <a:t>Use safety engineered sharps</a:t>
            </a:r>
          </a:p>
          <a:p>
            <a:pPr lvl="1"/>
            <a:r>
              <a:rPr lang="en-US"/>
              <a:t>Train users in proper sharps handling, and review accident procedures</a:t>
            </a:r>
          </a:p>
          <a:p>
            <a:pPr lvl="1"/>
            <a:r>
              <a:rPr lang="en-US"/>
              <a:t>Housekeeping</a:t>
            </a:r>
          </a:p>
          <a:p>
            <a:pPr lvl="1"/>
            <a:r>
              <a:rPr lang="en-US"/>
              <a:t>Minimize “two handed” sharps techniques</a:t>
            </a:r>
          </a:p>
          <a:p>
            <a:pPr marL="457200" lvl="1" indent="0">
              <a:buNone/>
            </a:pPr>
            <a:endParaRPr lang="en-US"/>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4427" t="3654" r="6148" b="2884"/>
          <a:stretch/>
        </p:blipFill>
        <p:spPr bwMode="auto">
          <a:xfrm>
            <a:off x="8523112" y="360638"/>
            <a:ext cx="3048000" cy="30889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13283" r="21060" b="25136"/>
          <a:stretch/>
        </p:blipFill>
        <p:spPr bwMode="auto">
          <a:xfrm>
            <a:off x="6097588" y="3998377"/>
            <a:ext cx="3726470" cy="2195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Title 1"/>
          <p:cNvSpPr>
            <a:spLocks noGrp="1"/>
          </p:cNvSpPr>
          <p:nvPr>
            <p:ph type="title"/>
          </p:nvPr>
        </p:nvSpPr>
        <p:spPr>
          <a:xfrm>
            <a:off x="127001" y="-211666"/>
            <a:ext cx="10515600" cy="1325563"/>
          </a:xfrm>
        </p:spPr>
        <p:txBody>
          <a:bodyPr>
            <a:normAutofit/>
          </a:bodyPr>
          <a:lstStyle/>
          <a:p>
            <a:pPr>
              <a:lnSpc>
                <a:spcPct val="100000"/>
              </a:lnSpc>
            </a:pPr>
            <a:r>
              <a:rPr lang="en-US" sz="4000">
                <a:effectLst/>
              </a:rPr>
              <a:t>Making Sharps Use Safer</a:t>
            </a:r>
          </a:p>
        </p:txBody>
      </p:sp>
    </p:spTree>
    <p:extLst>
      <p:ext uri="{BB962C8B-B14F-4D97-AF65-F5344CB8AC3E}">
        <p14:creationId xmlns:p14="http://schemas.microsoft.com/office/powerpoint/2010/main" val="9150911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532" y="1"/>
            <a:ext cx="10515600" cy="956474"/>
          </a:xfrm>
        </p:spPr>
        <p:txBody>
          <a:bodyPr>
            <a:normAutofit/>
          </a:bodyPr>
          <a:lstStyle/>
          <a:p>
            <a:pPr>
              <a:lnSpc>
                <a:spcPct val="100000"/>
              </a:lnSpc>
            </a:pPr>
            <a:r>
              <a:rPr lang="en-US" sz="4000">
                <a:effectLst/>
              </a:rPr>
              <a:t>One-Handed Recapping</a:t>
            </a:r>
          </a:p>
        </p:txBody>
      </p:sp>
      <p:pic>
        <p:nvPicPr>
          <p:cNvPr id="4" name="Picture 3"/>
          <p:cNvPicPr>
            <a:picLocks noChangeAspect="1"/>
          </p:cNvPicPr>
          <p:nvPr/>
        </p:nvPicPr>
        <p:blipFill>
          <a:blip r:embed="rId3"/>
          <a:stretch>
            <a:fillRect/>
          </a:stretch>
        </p:blipFill>
        <p:spPr>
          <a:xfrm>
            <a:off x="215546" y="1461296"/>
            <a:ext cx="11754557" cy="3526367"/>
          </a:xfrm>
          <a:prstGeom prst="rect">
            <a:avLst/>
          </a:prstGeom>
        </p:spPr>
      </p:pic>
      <p:sp>
        <p:nvSpPr>
          <p:cNvPr id="5" name="TextBox 4"/>
          <p:cNvSpPr txBox="1"/>
          <p:nvPr/>
        </p:nvSpPr>
        <p:spPr>
          <a:xfrm>
            <a:off x="221897" y="4987663"/>
            <a:ext cx="1561620" cy="276999"/>
          </a:xfrm>
          <a:prstGeom prst="rect">
            <a:avLst/>
          </a:prstGeom>
          <a:noFill/>
        </p:spPr>
        <p:txBody>
          <a:bodyPr wrap="none" rtlCol="0">
            <a:spAutoFit/>
          </a:bodyPr>
          <a:lstStyle/>
          <a:p>
            <a:r>
              <a:rPr lang="en-US" sz="1200"/>
              <a:t>from Vanderbilt EH&amp;S </a:t>
            </a:r>
          </a:p>
        </p:txBody>
      </p:sp>
    </p:spTree>
    <p:extLst>
      <p:ext uri="{BB962C8B-B14F-4D97-AF65-F5344CB8AC3E}">
        <p14:creationId xmlns:p14="http://schemas.microsoft.com/office/powerpoint/2010/main" val="27587924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idx="1"/>
          </p:nvPr>
        </p:nvSpPr>
        <p:spPr>
          <a:xfrm>
            <a:off x="2133600" y="609601"/>
            <a:ext cx="8229600" cy="5597525"/>
          </a:xfrm>
        </p:spPr>
        <p:txBody>
          <a:bodyPr>
            <a:normAutofit lnSpcReduction="10000"/>
          </a:bodyPr>
          <a:lstStyle/>
          <a:p>
            <a:pPr algn="ctr">
              <a:buFont typeface="Wingdings" pitchFamily="2" charset="2"/>
              <a:buNone/>
            </a:pPr>
            <a:r>
              <a:rPr lang="en-US" sz="4800" b="1">
                <a:solidFill>
                  <a:schemeClr val="tx2"/>
                </a:solidFill>
              </a:rPr>
              <a:t>Chemicals</a:t>
            </a:r>
          </a:p>
          <a:p>
            <a:pPr algn="ctr">
              <a:buFont typeface="Wingdings" pitchFamily="2" charset="2"/>
              <a:buNone/>
            </a:pPr>
            <a:endParaRPr lang="en-US" sz="4800" b="1">
              <a:solidFill>
                <a:schemeClr val="tx2"/>
              </a:solidFill>
            </a:endParaRPr>
          </a:p>
          <a:p>
            <a:r>
              <a:rPr lang="en-US"/>
              <a:t>All chemical containers must be labeled</a:t>
            </a:r>
          </a:p>
          <a:p>
            <a:r>
              <a:rPr lang="en-US"/>
              <a:t>See “</a:t>
            </a:r>
            <a:r>
              <a:rPr lang="en-US" b="1"/>
              <a:t>IACUC Policy on Secondary Labeling”</a:t>
            </a:r>
            <a:r>
              <a:rPr lang="en-US"/>
              <a:t> </a:t>
            </a:r>
          </a:p>
          <a:p>
            <a:r>
              <a:rPr lang="en-US"/>
              <a:t>An expiration date must be on the label of all drug containers</a:t>
            </a:r>
          </a:p>
          <a:p>
            <a:r>
              <a:rPr lang="en-US"/>
              <a:t>Keep chemicals away from human or animal food items</a:t>
            </a:r>
          </a:p>
          <a:p>
            <a:r>
              <a:rPr lang="en-US"/>
              <a:t>Fume hoods and Biological Safety Cabinets must be certified annually</a:t>
            </a:r>
          </a:p>
          <a:p>
            <a:endParaRPr lang="en-US">
              <a:solidFill>
                <a:schemeClr val="tx2"/>
              </a:solidFill>
            </a:endParaRPr>
          </a:p>
        </p:txBody>
      </p:sp>
      <p:pic>
        <p:nvPicPr>
          <p:cNvPr id="46086" name="Picture 6" descr="C:\Users\jeremyd\AppData\Local\Microsoft\Windows\Temporary Internet Files\Content.IE5\XBXWDBRL\MC900305263[1].wmf"/>
          <p:cNvPicPr>
            <a:picLocks noChangeAspect="1" noChangeArrowheads="1"/>
          </p:cNvPicPr>
          <p:nvPr/>
        </p:nvPicPr>
        <p:blipFill>
          <a:blip r:embed="rId3" cstate="print"/>
          <a:srcRect/>
          <a:stretch>
            <a:fillRect/>
          </a:stretch>
        </p:blipFill>
        <p:spPr bwMode="auto">
          <a:xfrm>
            <a:off x="5334000" y="1447800"/>
            <a:ext cx="1820570" cy="708660"/>
          </a:xfrm>
          <a:prstGeom prst="rect">
            <a:avLst/>
          </a:prstGeom>
          <a:noFill/>
        </p:spPr>
      </p:pic>
      <p:pic>
        <p:nvPicPr>
          <p:cNvPr id="46087" name="Picture 7" descr="C:\Users\jeremyd\AppData\Local\Microsoft\Windows\Temporary Internet Files\Content.IE5\GYWUJHHB\MC900013140[1].wmf"/>
          <p:cNvPicPr>
            <a:picLocks noChangeAspect="1" noChangeArrowheads="1"/>
          </p:cNvPicPr>
          <p:nvPr/>
        </p:nvPicPr>
        <p:blipFill>
          <a:blip r:embed="rId4" cstate="print"/>
          <a:srcRect/>
          <a:stretch>
            <a:fillRect/>
          </a:stretch>
        </p:blipFill>
        <p:spPr bwMode="auto">
          <a:xfrm>
            <a:off x="8534400" y="318857"/>
            <a:ext cx="1700784" cy="1752600"/>
          </a:xfrm>
          <a:prstGeom prst="rect">
            <a:avLst/>
          </a:prstGeom>
          <a:noFill/>
        </p:spPr>
      </p:pic>
      <p:grpSp>
        <p:nvGrpSpPr>
          <p:cNvPr id="5" name="Group 4"/>
          <p:cNvGrpSpPr/>
          <p:nvPr/>
        </p:nvGrpSpPr>
        <p:grpSpPr>
          <a:xfrm>
            <a:off x="753770" y="12700"/>
            <a:ext cx="2743200" cy="2143760"/>
            <a:chOff x="3873306" y="3363867"/>
            <a:chExt cx="2900835" cy="2266949"/>
          </a:xfrm>
        </p:grpSpPr>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73306" y="3363867"/>
              <a:ext cx="2900835" cy="226694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098"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76110" t="22701" r="7107" b="54598"/>
            <a:stretch/>
          </p:blipFill>
          <p:spPr bwMode="auto">
            <a:xfrm>
              <a:off x="5615630" y="4044842"/>
              <a:ext cx="594798" cy="6287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extBox 1"/>
            <p:cNvSpPr txBox="1"/>
            <p:nvPr/>
          </p:nvSpPr>
          <p:spPr>
            <a:xfrm>
              <a:off x="5481714" y="4616339"/>
              <a:ext cx="958427" cy="292916"/>
            </a:xfrm>
            <a:prstGeom prst="rect">
              <a:avLst/>
            </a:prstGeom>
            <a:noFill/>
          </p:spPr>
          <p:txBody>
            <a:bodyPr wrap="square" rtlCol="0">
              <a:spAutoFit/>
            </a:bodyPr>
            <a:lstStyle/>
            <a:p>
              <a:r>
                <a:rPr lang="en-US" sz="1200">
                  <a:solidFill>
                    <a:srgbClr val="000000"/>
                  </a:solidFill>
                </a:rPr>
                <a:t>Tamoxifen</a:t>
              </a:r>
            </a:p>
          </p:txBody>
        </p:sp>
      </p:grpSp>
    </p:spTree>
    <p:extLst>
      <p:ext uri="{BB962C8B-B14F-4D97-AF65-F5344CB8AC3E}">
        <p14:creationId xmlns:p14="http://schemas.microsoft.com/office/powerpoint/2010/main" val="37514751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182232"/>
            <a:ext cx="10515600" cy="1325563"/>
          </a:xfrm>
        </p:spPr>
        <p:txBody>
          <a:bodyPr/>
          <a:lstStyle/>
          <a:p>
            <a:r>
              <a:rPr lang="en-US"/>
              <a:t>Occupational Health and Safety</a:t>
            </a:r>
          </a:p>
        </p:txBody>
      </p:sp>
      <p:sp>
        <p:nvSpPr>
          <p:cNvPr id="3" name="Content Placeholder 2"/>
          <p:cNvSpPr>
            <a:spLocks noGrp="1"/>
          </p:cNvSpPr>
          <p:nvPr>
            <p:ph idx="1"/>
          </p:nvPr>
        </p:nvSpPr>
        <p:spPr>
          <a:xfrm>
            <a:off x="323850" y="1600201"/>
            <a:ext cx="7624396" cy="3505200"/>
          </a:xfrm>
        </p:spPr>
        <p:txBody>
          <a:bodyPr>
            <a:normAutofit/>
          </a:bodyPr>
          <a:lstStyle/>
          <a:p>
            <a:r>
              <a:rPr lang="en-US"/>
              <a:t>All animal users must be enrolled in the Animal Exposure Surveillance Program (AESP), and update information every 3 years and/or if they experience any injuries or allergy symptoms.</a:t>
            </a:r>
          </a:p>
        </p:txBody>
      </p:sp>
      <p:graphicFrame>
        <p:nvGraphicFramePr>
          <p:cNvPr id="5" name="Object 4"/>
          <p:cNvGraphicFramePr>
            <a:graphicFrameLocks noChangeAspect="1"/>
          </p:cNvGraphicFramePr>
          <p:nvPr>
            <p:extLst>
              <p:ext uri="{D42A27DB-BD31-4B8C-83A1-F6EECF244321}">
                <p14:modId xmlns:p14="http://schemas.microsoft.com/office/powerpoint/2010/main" val="3633319099"/>
              </p:ext>
            </p:extLst>
          </p:nvPr>
        </p:nvGraphicFramePr>
        <p:xfrm>
          <a:off x="8046846" y="1032040"/>
          <a:ext cx="3739870" cy="4840275"/>
        </p:xfrm>
        <a:graphic>
          <a:graphicData uri="http://schemas.openxmlformats.org/presentationml/2006/ole">
            <mc:AlternateContent xmlns:mc="http://schemas.openxmlformats.org/markup-compatibility/2006">
              <mc:Choice xmlns:v="urn:schemas-microsoft-com:vml" Requires="v">
                <p:oleObj name="Acrobat Document" r:id="rId2" imgW="5829233" imgH="7543775" progId="AcroExch.Document.DC">
                  <p:embed/>
                </p:oleObj>
              </mc:Choice>
              <mc:Fallback>
                <p:oleObj name="Acrobat Document" r:id="rId2" imgW="5829233" imgH="7543775" progId="AcroExch.Document.DC">
                  <p:embed/>
                  <p:pic>
                    <p:nvPicPr>
                      <p:cNvPr id="5" name="Object 4"/>
                      <p:cNvPicPr/>
                      <p:nvPr/>
                    </p:nvPicPr>
                    <p:blipFill>
                      <a:blip r:embed="rId3"/>
                      <a:stretch>
                        <a:fillRect/>
                      </a:stretch>
                    </p:blipFill>
                    <p:spPr>
                      <a:xfrm>
                        <a:off x="8046846" y="1032040"/>
                        <a:ext cx="3739870" cy="4840275"/>
                      </a:xfrm>
                      <a:prstGeom prst="rect">
                        <a:avLst/>
                      </a:prstGeom>
                    </p:spPr>
                  </p:pic>
                </p:oleObj>
              </mc:Fallback>
            </mc:AlternateContent>
          </a:graphicData>
        </a:graphic>
      </p:graphicFrame>
      <p:sp>
        <p:nvSpPr>
          <p:cNvPr id="6" name="TextBox 5"/>
          <p:cNvSpPr txBox="1"/>
          <p:nvPr/>
        </p:nvSpPr>
        <p:spPr>
          <a:xfrm>
            <a:off x="2802565" y="5643654"/>
            <a:ext cx="6586870" cy="369332"/>
          </a:xfrm>
          <a:prstGeom prst="rect">
            <a:avLst/>
          </a:prstGeom>
          <a:noFill/>
        </p:spPr>
        <p:txBody>
          <a:bodyPr wrap="square" rtlCol="0">
            <a:spAutoFit/>
          </a:bodyPr>
          <a:lstStyle/>
          <a:p>
            <a:r>
              <a:rPr lang="en-US">
                <a:hlinkClick r:id="rId4"/>
              </a:rPr>
              <a:t>http://www.ehs.pitt.edu/biological/animal.html</a:t>
            </a:r>
            <a:endParaRPr lang="en-US"/>
          </a:p>
        </p:txBody>
      </p:sp>
    </p:spTree>
    <p:extLst>
      <p:ext uri="{BB962C8B-B14F-4D97-AF65-F5344CB8AC3E}">
        <p14:creationId xmlns:p14="http://schemas.microsoft.com/office/powerpoint/2010/main" val="32572360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5025" y="-235191"/>
            <a:ext cx="10515600" cy="1325563"/>
          </a:xfrm>
        </p:spPr>
        <p:txBody>
          <a:bodyPr>
            <a:normAutofit/>
          </a:bodyPr>
          <a:lstStyle/>
          <a:p>
            <a:pPr algn="ctr"/>
            <a:r>
              <a:rPr lang="en-US" sz="4000">
                <a:effectLst/>
              </a:rPr>
              <a:t>Occupational Health and Safety</a:t>
            </a:r>
          </a:p>
        </p:txBody>
      </p:sp>
      <p:sp>
        <p:nvSpPr>
          <p:cNvPr id="3" name="Content Placeholder 2"/>
          <p:cNvSpPr>
            <a:spLocks noGrp="1"/>
          </p:cNvSpPr>
          <p:nvPr>
            <p:ph idx="1"/>
          </p:nvPr>
        </p:nvSpPr>
        <p:spPr>
          <a:xfrm>
            <a:off x="547158" y="928511"/>
            <a:ext cx="11091333" cy="4530725"/>
          </a:xfrm>
        </p:spPr>
        <p:txBody>
          <a:bodyPr>
            <a:normAutofit/>
          </a:bodyPr>
          <a:lstStyle/>
          <a:p>
            <a:pPr marL="0" indent="0">
              <a:spcBef>
                <a:spcPts val="400"/>
              </a:spcBef>
              <a:buNone/>
            </a:pPr>
            <a:r>
              <a:rPr lang="en-US">
                <a:solidFill>
                  <a:srgbClr val="FF0000"/>
                </a:solidFill>
              </a:rPr>
              <a:t>Injuries and Exposure Response:  </a:t>
            </a:r>
          </a:p>
          <a:p>
            <a:pPr marL="0" indent="0" algn="ctr">
              <a:spcBef>
                <a:spcPts val="400"/>
              </a:spcBef>
              <a:buNone/>
            </a:pPr>
            <a:r>
              <a:rPr lang="en-US"/>
              <a:t>Employees and Students should know the process!</a:t>
            </a:r>
          </a:p>
          <a:p>
            <a:pPr marL="514350" indent="-514350">
              <a:buFont typeface="+mj-lt"/>
              <a:buAutoNum type="arabicPeriod"/>
            </a:pPr>
            <a:r>
              <a:rPr lang="en-US"/>
              <a:t>Wash bite or exposed area with soap and water (or flush eyes and mouth with water)</a:t>
            </a:r>
          </a:p>
          <a:p>
            <a:pPr marL="514350" indent="-514350">
              <a:buFont typeface="+mj-lt"/>
              <a:buAutoNum type="arabicPeriod"/>
            </a:pPr>
            <a:r>
              <a:rPr lang="en-US"/>
              <a:t>Report the incident to your supervisor</a:t>
            </a:r>
          </a:p>
          <a:p>
            <a:pPr marL="514350" indent="-514350">
              <a:buFont typeface="+mj-lt"/>
              <a:buAutoNum type="arabicPeriod"/>
            </a:pPr>
            <a:r>
              <a:rPr lang="en-US"/>
              <a:t>Report for treatment to Employee Health (business hours) or UPMC Presbyterian Emergency Dept. (after 3:30 pm)</a:t>
            </a:r>
          </a:p>
          <a:p>
            <a:pPr marL="514350" indent="-514350">
              <a:buFont typeface="+mj-lt"/>
              <a:buAutoNum type="arabicPeriod"/>
            </a:pPr>
            <a:r>
              <a:rPr lang="en-US"/>
              <a:t>Complete reporting process to Workman’s Comp within 24 hours (1-800-633-1197)</a:t>
            </a:r>
          </a:p>
          <a:p>
            <a:pPr marL="0" indent="0">
              <a:buNone/>
            </a:pPr>
            <a:endParaRPr lang="en-US"/>
          </a:p>
        </p:txBody>
      </p:sp>
    </p:spTree>
    <p:extLst>
      <p:ext uri="{BB962C8B-B14F-4D97-AF65-F5344CB8AC3E}">
        <p14:creationId xmlns:p14="http://schemas.microsoft.com/office/powerpoint/2010/main" val="2598888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5493" y="974614"/>
            <a:ext cx="6518275" cy="5105400"/>
          </a:xfrm>
        </p:spPr>
        <p:txBody>
          <a:bodyPr>
            <a:normAutofit/>
          </a:bodyPr>
          <a:lstStyle/>
          <a:p>
            <a:pPr marL="0" indent="0">
              <a:buNone/>
            </a:pPr>
            <a:r>
              <a:rPr lang="en-US"/>
              <a:t>IACUC Protocol Hazard Assessment:</a:t>
            </a:r>
          </a:p>
          <a:p>
            <a:pPr marL="0" indent="0" algn="ctr">
              <a:lnSpc>
                <a:spcPct val="90000"/>
              </a:lnSpc>
              <a:buNone/>
            </a:pPr>
            <a:r>
              <a:rPr lang="en-US"/>
              <a:t>EH&amp;S risk assessment provides guidance on:</a:t>
            </a:r>
          </a:p>
          <a:p>
            <a:pPr lvl="1"/>
            <a:r>
              <a:rPr lang="en-US"/>
              <a:t>Chemical, biological and physical risks</a:t>
            </a:r>
          </a:p>
          <a:p>
            <a:pPr lvl="1"/>
            <a:r>
              <a:rPr lang="en-US"/>
              <a:t>Engineering Controls</a:t>
            </a:r>
          </a:p>
          <a:p>
            <a:pPr lvl="1"/>
            <a:r>
              <a:rPr lang="en-US"/>
              <a:t>PPE worn during procedures involving the agents or physical hazard</a:t>
            </a:r>
          </a:p>
          <a:p>
            <a:pPr lvl="1"/>
            <a:r>
              <a:rPr lang="en-US"/>
              <a:t>Training and Medical Surveillance Requirements</a:t>
            </a:r>
          </a:p>
          <a:p>
            <a:pPr lvl="1"/>
            <a:r>
              <a:rPr lang="en-US"/>
              <a:t>Implementation Meeting Requirement</a:t>
            </a:r>
          </a:p>
        </p:txBody>
      </p:sp>
      <p:pic>
        <p:nvPicPr>
          <p:cNvPr id="6" name="Picture 5" descr="Screenshot 2019-08-23 09.01.23.png"/>
          <p:cNvPicPr>
            <a:picLocks noChangeAspect="1"/>
          </p:cNvPicPr>
          <p:nvPr/>
        </p:nvPicPr>
        <p:blipFill rotWithShape="1">
          <a:blip r:embed="rId3">
            <a:extLst>
              <a:ext uri="{28A0092B-C50C-407E-A947-70E740481C1C}">
                <a14:useLocalDpi xmlns:a14="http://schemas.microsoft.com/office/drawing/2010/main" val="0"/>
              </a:ext>
            </a:extLst>
          </a:blip>
          <a:srcRect t="2006"/>
          <a:stretch/>
        </p:blipFill>
        <p:spPr>
          <a:xfrm>
            <a:off x="7321861" y="94080"/>
            <a:ext cx="4744709" cy="5839474"/>
          </a:xfrm>
          <a:prstGeom prst="rect">
            <a:avLst/>
          </a:prstGeom>
        </p:spPr>
      </p:pic>
      <p:sp>
        <p:nvSpPr>
          <p:cNvPr id="2" name="Title 1"/>
          <p:cNvSpPr>
            <a:spLocks noGrp="1"/>
          </p:cNvSpPr>
          <p:nvPr>
            <p:ph type="title"/>
          </p:nvPr>
        </p:nvSpPr>
        <p:spPr>
          <a:xfrm>
            <a:off x="78395" y="-266541"/>
            <a:ext cx="10515600" cy="1325563"/>
          </a:xfrm>
        </p:spPr>
        <p:txBody>
          <a:bodyPr>
            <a:normAutofit/>
          </a:bodyPr>
          <a:lstStyle/>
          <a:p>
            <a:r>
              <a:rPr lang="en-US" sz="3600">
                <a:effectLst/>
              </a:rPr>
              <a:t>Occupational Health and Safety</a:t>
            </a:r>
          </a:p>
        </p:txBody>
      </p:sp>
    </p:spTree>
    <p:extLst>
      <p:ext uri="{BB962C8B-B14F-4D97-AF65-F5344CB8AC3E}">
        <p14:creationId xmlns:p14="http://schemas.microsoft.com/office/powerpoint/2010/main" val="22697837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5758" y="1033812"/>
            <a:ext cx="8223601" cy="4351338"/>
          </a:xfrm>
        </p:spPr>
        <p:txBody>
          <a:bodyPr/>
          <a:lstStyle/>
          <a:p>
            <a:pPr marL="0" indent="0">
              <a:buNone/>
            </a:pPr>
            <a:r>
              <a:rPr lang="en-US"/>
              <a:t>Animal users should know:</a:t>
            </a:r>
          </a:p>
          <a:p>
            <a:r>
              <a:rPr lang="en-US"/>
              <a:t>Standard procedures (ex. decontamination)</a:t>
            </a:r>
          </a:p>
          <a:p>
            <a:r>
              <a:rPr lang="en-US"/>
              <a:t>Hazards present in the animal room</a:t>
            </a:r>
          </a:p>
          <a:p>
            <a:pPr marL="2854325" indent="-346075"/>
            <a:r>
              <a:rPr lang="en-US"/>
              <a:t>What PPE to wear</a:t>
            </a:r>
          </a:p>
          <a:p>
            <a:pPr marL="2806700" indent="-298450"/>
            <a:r>
              <a:rPr lang="en-US"/>
              <a:t>How to respond to an exposure or animal bite</a:t>
            </a:r>
          </a:p>
        </p:txBody>
      </p:sp>
      <p:graphicFrame>
        <p:nvGraphicFramePr>
          <p:cNvPr id="7" name="Object 6"/>
          <p:cNvGraphicFramePr>
            <a:graphicFrameLocks noChangeAspect="1"/>
          </p:cNvGraphicFramePr>
          <p:nvPr>
            <p:extLst>
              <p:ext uri="{D42A27DB-BD31-4B8C-83A1-F6EECF244321}">
                <p14:modId xmlns:p14="http://schemas.microsoft.com/office/powerpoint/2010/main" val="3084549715"/>
              </p:ext>
            </p:extLst>
          </p:nvPr>
        </p:nvGraphicFramePr>
        <p:xfrm>
          <a:off x="8235129" y="1520952"/>
          <a:ext cx="3956871" cy="3057582"/>
        </p:xfrm>
        <a:graphic>
          <a:graphicData uri="http://schemas.openxmlformats.org/presentationml/2006/ole">
            <mc:AlternateContent xmlns:mc="http://schemas.openxmlformats.org/markup-compatibility/2006">
              <mc:Choice xmlns:v="urn:schemas-microsoft-com:vml" Requires="v">
                <p:oleObj name="Acrobat Document" r:id="rId2" imgW="7543665" imgH="5829194" progId="AcroExch.Document.DC">
                  <p:embed/>
                </p:oleObj>
              </mc:Choice>
              <mc:Fallback>
                <p:oleObj name="Acrobat Document" r:id="rId2" imgW="7543665" imgH="5829194" progId="AcroExch.Document.DC">
                  <p:embed/>
                  <p:pic>
                    <p:nvPicPr>
                      <p:cNvPr id="7" name="Object 6"/>
                      <p:cNvPicPr/>
                      <p:nvPr/>
                    </p:nvPicPr>
                    <p:blipFill>
                      <a:blip r:embed="rId3"/>
                      <a:stretch>
                        <a:fillRect/>
                      </a:stretch>
                    </p:blipFill>
                    <p:spPr>
                      <a:xfrm>
                        <a:off x="8235129" y="1520952"/>
                        <a:ext cx="3956871" cy="3057582"/>
                      </a:xfrm>
                      <a:prstGeom prst="rect">
                        <a:avLst/>
                      </a:prstGeom>
                    </p:spPr>
                  </p:pic>
                </p:oleObj>
              </mc:Fallback>
            </mc:AlternateContent>
          </a:graphicData>
        </a:graphic>
      </p:graphicFrame>
      <p:pic>
        <p:nvPicPr>
          <p:cNvPr id="3084" name="Picture 1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7758"/>
          <a:stretch/>
        </p:blipFill>
        <p:spPr bwMode="auto">
          <a:xfrm>
            <a:off x="4682620" y="4231980"/>
            <a:ext cx="2829935" cy="203998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Title 1"/>
          <p:cNvSpPr>
            <a:spLocks noGrp="1"/>
          </p:cNvSpPr>
          <p:nvPr>
            <p:ph type="title"/>
          </p:nvPr>
        </p:nvSpPr>
        <p:spPr>
          <a:xfrm>
            <a:off x="839788" y="-15680"/>
            <a:ext cx="10515600" cy="1114778"/>
          </a:xfrm>
        </p:spPr>
        <p:txBody>
          <a:bodyPr/>
          <a:lstStyle/>
          <a:p>
            <a:pPr algn="ctr">
              <a:lnSpc>
                <a:spcPct val="100000"/>
              </a:lnSpc>
            </a:pPr>
            <a:r>
              <a:rPr lang="en-US" sz="4000">
                <a:effectLst/>
              </a:rPr>
              <a:t>Occupational</a:t>
            </a:r>
            <a:r>
              <a:rPr lang="en-US">
                <a:effectLst/>
              </a:rPr>
              <a:t> Health and Safety</a:t>
            </a:r>
          </a:p>
        </p:txBody>
      </p:sp>
      <p:pic>
        <p:nvPicPr>
          <p:cNvPr id="5" name="Picture 4"/>
          <p:cNvPicPr>
            <a:picLocks noChangeAspect="1"/>
          </p:cNvPicPr>
          <p:nvPr/>
        </p:nvPicPr>
        <p:blipFill rotWithShape="1">
          <a:blip r:embed="rId5"/>
          <a:srcRect l="29411"/>
          <a:stretch/>
        </p:blipFill>
        <p:spPr>
          <a:xfrm>
            <a:off x="721211" y="2712728"/>
            <a:ext cx="2000971" cy="3643515"/>
          </a:xfrm>
          <a:prstGeom prst="rect">
            <a:avLst/>
          </a:prstGeom>
        </p:spPr>
      </p:pic>
    </p:spTree>
    <p:extLst>
      <p:ext uri="{BB962C8B-B14F-4D97-AF65-F5344CB8AC3E}">
        <p14:creationId xmlns:p14="http://schemas.microsoft.com/office/powerpoint/2010/main" val="22038628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4925" y="0"/>
            <a:ext cx="9565325" cy="1143000"/>
          </a:xfrm>
        </p:spPr>
        <p:txBody>
          <a:bodyPr>
            <a:noAutofit/>
          </a:bodyPr>
          <a:lstStyle/>
          <a:p>
            <a:pPr algn="ctr"/>
            <a:r>
              <a:rPr lang="en-US" sz="4000">
                <a:effectLst/>
              </a:rPr>
              <a:t>IACUC Policy Updates and Revisions</a:t>
            </a:r>
          </a:p>
        </p:txBody>
      </p:sp>
      <p:sp>
        <p:nvSpPr>
          <p:cNvPr id="4" name="Content Placeholder 3"/>
          <p:cNvSpPr>
            <a:spLocks noGrp="1"/>
          </p:cNvSpPr>
          <p:nvPr>
            <p:ph idx="1"/>
          </p:nvPr>
        </p:nvSpPr>
        <p:spPr>
          <a:xfrm>
            <a:off x="1093676" y="1248166"/>
            <a:ext cx="10012696" cy="2490289"/>
          </a:xfrm>
        </p:spPr>
        <p:txBody>
          <a:bodyPr vert="horz" lIns="91440" tIns="45720" rIns="91440" bIns="45720" rtlCol="0" anchor="t">
            <a:normAutofit/>
          </a:bodyPr>
          <a:lstStyle/>
          <a:p>
            <a:r>
              <a:rPr lang="en-US">
                <a:latin typeface="Lucida Sans Unicode"/>
                <a:cs typeface="Lucida Sans Unicode"/>
              </a:rPr>
              <a:t>IACUC Policies, Guidelines and SOPs are updated frequently and are indicated as such on the </a:t>
            </a:r>
            <a:endParaRPr lang="en-US"/>
          </a:p>
          <a:p>
            <a:pPr marL="0" indent="0">
              <a:buNone/>
            </a:pPr>
            <a:r>
              <a:rPr lang="en-US">
                <a:latin typeface="Lucida Sans Unicode"/>
                <a:cs typeface="Lucida Sans Unicode"/>
              </a:rPr>
              <a:t> IACUC Policy page. Please check back often at: </a:t>
            </a:r>
            <a:endParaRPr lang="en-US"/>
          </a:p>
          <a:p>
            <a:pPr marL="0" indent="0">
              <a:buNone/>
            </a:pPr>
            <a:r>
              <a:rPr lang="en-US">
                <a:latin typeface="Lucida Sans Unicode"/>
                <a:cs typeface="Lucida Sans Unicode"/>
              </a:rPr>
              <a:t>  </a:t>
            </a:r>
            <a:r>
              <a:rPr lang="en-US">
                <a:latin typeface="Lucida Sans Unicode"/>
                <a:cs typeface="Lucida Sans Unicode"/>
                <a:hlinkClick r:id="rId3"/>
              </a:rPr>
              <a:t>https://www.iacuc.pitt.edu/policies-sops-guidelines</a:t>
            </a:r>
            <a:endParaRPr lang="en-US">
              <a:latin typeface="Lucida Sans Unicode"/>
              <a:cs typeface="Lucida Sans Unicode"/>
            </a:endParaRPr>
          </a:p>
          <a:p>
            <a:pPr marL="0" indent="0">
              <a:buNone/>
            </a:pPr>
            <a:endParaRPr lang="en-US"/>
          </a:p>
        </p:txBody>
      </p:sp>
      <p:sp>
        <p:nvSpPr>
          <p:cNvPr id="3" name="TextBox 2"/>
          <p:cNvSpPr txBox="1"/>
          <p:nvPr/>
        </p:nvSpPr>
        <p:spPr>
          <a:xfrm>
            <a:off x="156791" y="4139563"/>
            <a:ext cx="11881593" cy="830997"/>
          </a:xfrm>
          <a:prstGeom prst="rect">
            <a:avLst/>
          </a:prstGeom>
          <a:noFill/>
        </p:spPr>
        <p:txBody>
          <a:bodyPr wrap="square" rtlCol="0">
            <a:spAutoFit/>
          </a:bodyPr>
          <a:lstStyle/>
          <a:p>
            <a:pPr algn="ctr"/>
            <a:r>
              <a:rPr lang="en-US" sz="2400" b="1" kern="0">
                <a:latin typeface="Lucida Sans"/>
                <a:cs typeface="Lucida Sans"/>
              </a:rPr>
              <a:t>University of Pittsburgh policies are designed to maintain a program consistent with the </a:t>
            </a:r>
            <a:r>
              <a:rPr lang="en-US" sz="2400" b="1" i="1" kern="0">
                <a:latin typeface="Lucida Sans"/>
                <a:cs typeface="Lucida Sans"/>
              </a:rPr>
              <a:t>Guide for the Care and Use of  Laboratory Animals</a:t>
            </a:r>
            <a:endParaRPr lang="en-US" sz="2400" b="1" i="1">
              <a:latin typeface="Lucida Sans"/>
              <a:cs typeface="Lucida Sans"/>
            </a:endParaRPr>
          </a:p>
        </p:txBody>
      </p:sp>
    </p:spTree>
    <p:extLst>
      <p:ext uri="{BB962C8B-B14F-4D97-AF65-F5344CB8AC3E}">
        <p14:creationId xmlns:p14="http://schemas.microsoft.com/office/powerpoint/2010/main" val="16044588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4"/>
          <p:cNvSpPr>
            <a:spLocks noGrp="1" noChangeArrowheads="1"/>
          </p:cNvSpPr>
          <p:nvPr>
            <p:ph idx="1"/>
          </p:nvPr>
        </p:nvSpPr>
        <p:spPr>
          <a:xfrm>
            <a:off x="329249" y="200025"/>
            <a:ext cx="11602095" cy="5119688"/>
          </a:xfrm>
        </p:spPr>
        <p:txBody>
          <a:bodyPr>
            <a:noAutofit/>
          </a:bodyPr>
          <a:lstStyle/>
          <a:p>
            <a:pPr algn="ctr">
              <a:buFont typeface="Wingdings" pitchFamily="2" charset="2"/>
              <a:buNone/>
            </a:pPr>
            <a:r>
              <a:rPr lang="en-US" sz="4000"/>
              <a:t>Please contact us if you have any questions</a:t>
            </a:r>
          </a:p>
          <a:p>
            <a:pPr algn="ctr">
              <a:buFont typeface="Wingdings" pitchFamily="2" charset="2"/>
              <a:buNone/>
            </a:pPr>
            <a:endParaRPr lang="en-US" sz="2000"/>
          </a:p>
          <a:p>
            <a:pPr algn="ctr">
              <a:buFont typeface="Wingdings" pitchFamily="2" charset="2"/>
              <a:buNone/>
            </a:pPr>
            <a:r>
              <a:rPr lang="en-US" sz="3000" b="1"/>
              <a:t>Animal Research Protection Office </a:t>
            </a:r>
          </a:p>
          <a:p>
            <a:pPr algn="ctr">
              <a:buFont typeface="Wingdings" pitchFamily="2" charset="2"/>
              <a:buNone/>
            </a:pPr>
            <a:r>
              <a:rPr lang="en-US" sz="3000" b="1"/>
              <a:t>412-383-2008</a:t>
            </a:r>
          </a:p>
          <a:p>
            <a:pPr algn="ctr">
              <a:buFont typeface="Wingdings" pitchFamily="2" charset="2"/>
              <a:buNone/>
            </a:pPr>
            <a:r>
              <a:rPr lang="en-US" sz="3000" b="1">
                <a:solidFill>
                  <a:srgbClr val="4472C4"/>
                </a:solidFill>
                <a:hlinkClick r:id="rId3"/>
              </a:rPr>
              <a:t>IACUC@pitt.edu</a:t>
            </a:r>
            <a:endParaRPr lang="en-US" sz="3000" b="1">
              <a:solidFill>
                <a:srgbClr val="4472C4"/>
              </a:solidFill>
            </a:endParaRPr>
          </a:p>
          <a:p>
            <a:pPr algn="ctr">
              <a:buFont typeface="Wingdings" pitchFamily="2" charset="2"/>
              <a:buNone/>
            </a:pPr>
            <a:endParaRPr lang="en-US" sz="3000" b="1"/>
          </a:p>
          <a:p>
            <a:pPr algn="ctr">
              <a:buFont typeface="Wingdings" pitchFamily="2" charset="2"/>
              <a:buNone/>
            </a:pPr>
            <a:r>
              <a:rPr lang="en-US" sz="3000" b="1"/>
              <a:t>DLAR Main Office</a:t>
            </a:r>
          </a:p>
          <a:p>
            <a:pPr algn="ctr">
              <a:buFont typeface="Wingdings" pitchFamily="2" charset="2"/>
              <a:buNone/>
            </a:pPr>
            <a:r>
              <a:rPr lang="en-US" sz="3000" b="1"/>
              <a:t>412-648-8950</a:t>
            </a:r>
          </a:p>
          <a:p>
            <a:pPr algn="ctr">
              <a:buFont typeface="Wingdings" pitchFamily="2" charset="2"/>
              <a:buNone/>
            </a:pPr>
            <a:r>
              <a:rPr lang="en-US" sz="3000" b="1" u="sng" err="1">
                <a:solidFill>
                  <a:schemeClr val="accent1"/>
                </a:solidFill>
              </a:rPr>
              <a:t>DLAR@pitt.edu</a:t>
            </a:r>
            <a:endParaRPr lang="en-US" sz="3000" b="1" u="sng">
              <a:solidFill>
                <a:schemeClr val="accent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1C3D2-9308-44AE-B491-D98CC4C7E578}"/>
              </a:ext>
            </a:extLst>
          </p:cNvPr>
          <p:cNvSpPr>
            <a:spLocks noGrp="1"/>
          </p:cNvSpPr>
          <p:nvPr>
            <p:ph type="title"/>
          </p:nvPr>
        </p:nvSpPr>
        <p:spPr>
          <a:xfrm>
            <a:off x="141106" y="0"/>
            <a:ext cx="10234613" cy="1074571"/>
          </a:xfrm>
        </p:spPr>
        <p:txBody>
          <a:bodyPr>
            <a:normAutofit/>
          </a:bodyPr>
          <a:lstStyle/>
          <a:p>
            <a:r>
              <a:rPr lang="en-US" sz="4000">
                <a:effectLst/>
              </a:rPr>
              <a:t>Other Resources</a:t>
            </a:r>
          </a:p>
        </p:txBody>
      </p:sp>
      <p:sp>
        <p:nvSpPr>
          <p:cNvPr id="3" name="Content Placeholder 2">
            <a:extLst>
              <a:ext uri="{FF2B5EF4-FFF2-40B4-BE49-F238E27FC236}">
                <a16:creationId xmlns:a16="http://schemas.microsoft.com/office/drawing/2014/main" id="{08755DC9-EC56-4CBE-987F-6E622D4B6217}"/>
              </a:ext>
            </a:extLst>
          </p:cNvPr>
          <p:cNvSpPr>
            <a:spLocks noGrp="1"/>
          </p:cNvSpPr>
          <p:nvPr>
            <p:ph idx="1"/>
          </p:nvPr>
        </p:nvSpPr>
        <p:spPr>
          <a:xfrm>
            <a:off x="493273" y="1254629"/>
            <a:ext cx="11249930" cy="4351338"/>
          </a:xfrm>
        </p:spPr>
        <p:txBody>
          <a:bodyPr>
            <a:normAutofit/>
          </a:bodyPr>
          <a:lstStyle/>
          <a:p>
            <a:r>
              <a:rPr lang="en-US">
                <a:hlinkClick r:id="rId2"/>
              </a:rPr>
              <a:t>AAALAC site visit</a:t>
            </a:r>
            <a:r>
              <a:rPr lang="en-US"/>
              <a:t>	</a:t>
            </a:r>
            <a:r>
              <a:rPr lang="en-US" sz="2000"/>
              <a:t>AAALAC International – Preparing for a site visit-slides</a:t>
            </a:r>
            <a:endParaRPr lang="en-US" sz="2000">
              <a:hlinkClick r:id="rId3"/>
            </a:endParaRPr>
          </a:p>
          <a:p>
            <a:r>
              <a:rPr lang="en-US">
                <a:hlinkClick r:id="rId4"/>
              </a:rPr>
              <a:t>iacuc.pitt.edu</a:t>
            </a:r>
            <a:r>
              <a:rPr lang="en-US"/>
              <a:t>		</a:t>
            </a:r>
            <a:r>
              <a:rPr lang="en-US" sz="2000"/>
              <a:t>Animal Research Protection Office</a:t>
            </a:r>
            <a:endParaRPr lang="en-US" sz="2000">
              <a:hlinkClick r:id="rId3"/>
            </a:endParaRPr>
          </a:p>
          <a:p>
            <a:r>
              <a:rPr lang="en-US">
                <a:hlinkClick r:id="rId3"/>
              </a:rPr>
              <a:t>orp.pitt.edu</a:t>
            </a:r>
            <a:r>
              <a:rPr lang="en-US"/>
              <a:t>		</a:t>
            </a:r>
            <a:r>
              <a:rPr lang="en-US" sz="2000"/>
              <a:t>Office of Research Protections</a:t>
            </a:r>
          </a:p>
          <a:p>
            <a:r>
              <a:rPr lang="en-US">
                <a:hlinkClick r:id="rId5"/>
              </a:rPr>
              <a:t>cme.hs.pitt.edu</a:t>
            </a:r>
            <a:r>
              <a:rPr lang="en-US"/>
              <a:t> 	</a:t>
            </a:r>
            <a:r>
              <a:rPr lang="en-US" sz="2000"/>
              <a:t>Internet-based Studies in Education and Research- 						training modules</a:t>
            </a:r>
          </a:p>
          <a:p>
            <a:r>
              <a:rPr lang="en-US">
                <a:hlinkClick r:id="rId6"/>
              </a:rPr>
              <a:t>ibc.pitt.edu</a:t>
            </a:r>
            <a:r>
              <a:rPr lang="en-US"/>
              <a:t>		</a:t>
            </a:r>
            <a:r>
              <a:rPr lang="en-US" sz="2000"/>
              <a:t>Institutional Biosafety Committee</a:t>
            </a:r>
          </a:p>
          <a:p>
            <a:r>
              <a:rPr lang="en-US">
                <a:hlinkClick r:id="rId7"/>
              </a:rPr>
              <a:t>dlar.pitt.edu</a:t>
            </a:r>
            <a:r>
              <a:rPr lang="en-US"/>
              <a:t>		</a:t>
            </a:r>
            <a:r>
              <a:rPr lang="en-US" sz="2000"/>
              <a:t>Division of Laboratory Animal Resources</a:t>
            </a:r>
          </a:p>
          <a:p>
            <a:r>
              <a:rPr lang="en-US">
                <a:hlinkClick r:id="rId8"/>
              </a:rPr>
              <a:t>ehs.pitt.edu</a:t>
            </a:r>
            <a:r>
              <a:rPr lang="en-US"/>
              <a:t>		</a:t>
            </a:r>
            <a:r>
              <a:rPr lang="en-US" sz="2000"/>
              <a:t>Environmental Health and Safety Office</a:t>
            </a:r>
          </a:p>
          <a:p>
            <a:endParaRPr lang="en-US"/>
          </a:p>
        </p:txBody>
      </p:sp>
    </p:spTree>
    <p:extLst>
      <p:ext uri="{BB962C8B-B14F-4D97-AF65-F5344CB8AC3E}">
        <p14:creationId xmlns:p14="http://schemas.microsoft.com/office/powerpoint/2010/main" val="3062801827"/>
      </p:ext>
    </p:extLst>
  </p:cSld>
  <p:clrMapOvr>
    <a:masterClrMapping/>
  </p:clrMapOvr>
</p:sld>
</file>

<file path=ppt/theme/theme1.xml><?xml version="1.0" encoding="utf-8"?>
<a:theme xmlns:a="http://schemas.openxmlformats.org/drawingml/2006/main" name="Pitt Classic M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itt Classic MM" id="{F2BA2867-0AD5-46C2-88D8-0B045175391E}" vid="{EEB23642-3274-4230-9438-2C3FB42DAB7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56BEC23FA9CA04282F58DA6AB319F28" ma:contentTypeVersion="4" ma:contentTypeDescription="Create a new document." ma:contentTypeScope="" ma:versionID="35122071a2f3b9720642725f466fedb0">
  <xsd:schema xmlns:xsd="http://www.w3.org/2001/XMLSchema" xmlns:xs="http://www.w3.org/2001/XMLSchema" xmlns:p="http://schemas.microsoft.com/office/2006/metadata/properties" xmlns:ns2="e0f3e1f2-4a1f-480f-b538-ed5253f0397d" targetNamespace="http://schemas.microsoft.com/office/2006/metadata/properties" ma:root="true" ma:fieldsID="48ed023f6c08697281fc59c7a7584242" ns2:_="">
    <xsd:import namespace="e0f3e1f2-4a1f-480f-b538-ed5253f0397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f3e1f2-4a1f-480f-b538-ed5253f039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C67706E-773B-4D9C-96BB-CBC9FDDFF81F}">
  <ds:schemaRefs>
    <ds:schemaRef ds:uri="http://schemas.microsoft.com/office/2006/documentManagement/types"/>
    <ds:schemaRef ds:uri="http://purl.org/dc/elements/1.1/"/>
    <ds:schemaRef ds:uri="http://www.w3.org/XML/1998/namespace"/>
    <ds:schemaRef ds:uri="http://schemas.openxmlformats.org/package/2006/metadata/core-properties"/>
    <ds:schemaRef ds:uri="http://schemas.microsoft.com/office/2006/metadata/properties"/>
    <ds:schemaRef ds:uri="http://purl.org/dc/terms/"/>
    <ds:schemaRef ds:uri="http://schemas.microsoft.com/office/infopath/2007/PartnerControls"/>
    <ds:schemaRef ds:uri="e0f3e1f2-4a1f-480f-b538-ed5253f0397d"/>
    <ds:schemaRef ds:uri="http://purl.org/dc/dcmitype/"/>
  </ds:schemaRefs>
</ds:datastoreItem>
</file>

<file path=customXml/itemProps2.xml><?xml version="1.0" encoding="utf-8"?>
<ds:datastoreItem xmlns:ds="http://schemas.openxmlformats.org/officeDocument/2006/customXml" ds:itemID="{F74F7D9B-FBE9-4E7D-9247-690103902086}">
  <ds:schemaRefs>
    <ds:schemaRef ds:uri="e0f3e1f2-4a1f-480f-b538-ed5253f0397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DF65555-2105-4D35-AA39-F88322398337}">
  <ds:schemaRefs>
    <ds:schemaRef ds:uri="http://schemas.microsoft.com/sharepoint/v3/contenttype/forms"/>
  </ds:schemaRefs>
</ds:datastoreItem>
</file>

<file path=docMetadata/LabelInfo.xml><?xml version="1.0" encoding="utf-8"?>
<clbl:labelList xmlns:clbl="http://schemas.microsoft.com/office/2020/mipLabelMetadata">
  <clbl:label id="{9ef9f489-e0a0-4eeb-87cc-3a526112fd0d}" enabled="0" method="" siteId="{9ef9f489-e0a0-4eeb-87cc-3a526112fd0d}" removed="1"/>
</clbl:labelList>
</file>

<file path=docProps/app.xml><?xml version="1.0" encoding="utf-8"?>
<Properties xmlns="http://schemas.openxmlformats.org/officeDocument/2006/extended-properties" xmlns:vt="http://schemas.openxmlformats.org/officeDocument/2006/docPropsVTypes">
  <Template>Pitt Classic MM</Template>
  <TotalTime>0</TotalTime>
  <Words>2862</Words>
  <Application>Microsoft Office PowerPoint</Application>
  <PresentationFormat>Widescreen</PresentationFormat>
  <Paragraphs>310</Paragraphs>
  <Slides>48</Slides>
  <Notes>32</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48</vt:i4>
      </vt:variant>
    </vt:vector>
  </HeadingPairs>
  <TitlesOfParts>
    <vt:vector size="57" baseType="lpstr">
      <vt:lpstr>Arial</vt:lpstr>
      <vt:lpstr>Calibri</vt:lpstr>
      <vt:lpstr>Lucida San unicode</vt:lpstr>
      <vt:lpstr>Lucida Sans</vt:lpstr>
      <vt:lpstr>Lucida Sans Unicode</vt:lpstr>
      <vt:lpstr>Times New Roman</vt:lpstr>
      <vt:lpstr>Wingdings</vt:lpstr>
      <vt:lpstr>Pitt Classic MM</vt:lpstr>
      <vt:lpstr>Acrobat Document</vt:lpstr>
      <vt:lpstr>PowerPoint Presentation</vt:lpstr>
      <vt:lpstr>Topics covered</vt:lpstr>
      <vt:lpstr>Pitt’s Animal Care and Use Program Oversight Bodies</vt:lpstr>
      <vt:lpstr>AAALAC International </vt:lpstr>
      <vt:lpstr>More About AAALAC International</vt:lpstr>
      <vt:lpstr>More About AAALAC International</vt:lpstr>
      <vt:lpstr>Expectations for Compliance</vt:lpstr>
      <vt:lpstr>Know your IACUC Protocol</vt:lpstr>
      <vt:lpstr>PowerPoint Presentation</vt:lpstr>
      <vt:lpstr>Information required to be posted (signage) </vt:lpstr>
      <vt:lpstr>PowerPoint Presentation</vt:lpstr>
      <vt:lpstr>Check for Expired drugs and Materials</vt:lpstr>
      <vt:lpstr>Considerations for hand sanitized equipment</vt:lpstr>
      <vt:lpstr>Expectations for compliance </vt:lpstr>
      <vt:lpstr>PowerPoint Presentation</vt:lpstr>
      <vt:lpstr>PowerPoint Presentation</vt:lpstr>
      <vt:lpstr>Documenting Procedures</vt:lpstr>
      <vt:lpstr>PowerPoint Presentation</vt:lpstr>
      <vt:lpstr>PowerPoint Presentation</vt:lpstr>
      <vt:lpstr>PowerPoint Presentation</vt:lpstr>
      <vt:lpstr>Labeling Secondary Containers</vt:lpstr>
      <vt:lpstr>Animal Transport</vt:lpstr>
      <vt:lpstr>PowerPoint Presentation</vt:lpstr>
      <vt:lpstr>DLAR Facility Veterinarians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Identify Single Housed Animals</vt:lpstr>
      <vt:lpstr>Expectations for Maintaining Safety</vt:lpstr>
      <vt:lpstr>Sharps Safety</vt:lpstr>
      <vt:lpstr>Sharps Safety</vt:lpstr>
      <vt:lpstr>Making Sharps Use Safer</vt:lpstr>
      <vt:lpstr>Making Sharps Use Safer</vt:lpstr>
      <vt:lpstr>Making Sharps Use Safer</vt:lpstr>
      <vt:lpstr>One-Handed Recapping</vt:lpstr>
      <vt:lpstr>PowerPoint Presentation</vt:lpstr>
      <vt:lpstr>Occupational Health and Safety</vt:lpstr>
      <vt:lpstr>Occupational Health and Safety</vt:lpstr>
      <vt:lpstr>Occupational Health and Safety</vt:lpstr>
      <vt:lpstr>Occupational Health and Safety</vt:lpstr>
      <vt:lpstr>IACUC Policy Updates and Revisions</vt:lpstr>
      <vt:lpstr>PowerPoint Presentation</vt:lpstr>
      <vt:lpstr>Other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IACUC slides</dc:title>
  <dc:creator>Miklos, Melissa Germaine</dc:creator>
  <cp:lastModifiedBy>Gubish, Christopher T</cp:lastModifiedBy>
  <cp:revision>1</cp:revision>
  <cp:lastPrinted>2019-09-09T15:00:35Z</cp:lastPrinted>
  <dcterms:created xsi:type="dcterms:W3CDTF">2019-08-13T17:44:37Z</dcterms:created>
  <dcterms:modified xsi:type="dcterms:W3CDTF">2025-09-26T14:36:07Z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0x010100856BEC23FA9CA04282F58DA6AB319F28</vt:lpwstr>
  </property>
</Properties>
</file>